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57" r:id="rId3"/>
    <p:sldId id="266" r:id="rId4"/>
    <p:sldId id="267" r:id="rId5"/>
    <p:sldId id="268" r:id="rId6"/>
    <p:sldId id="269" r:id="rId7"/>
    <p:sldId id="270" r:id="rId8"/>
    <p:sldId id="271" r:id="rId9"/>
    <p:sldId id="272" r:id="rId10"/>
    <p:sldId id="273" r:id="rId11"/>
    <p:sldId id="276" r:id="rId12"/>
    <p:sldId id="274"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mya Ranjan Sahoo" initials="SS" lastIdx="1" clrIdx="0">
    <p:extLst>
      <p:ext uri="{19B8F6BF-5375-455C-9EA6-DF929625EA0E}">
        <p15:presenceInfo xmlns:p15="http://schemas.microsoft.com/office/powerpoint/2012/main" userId="bfd4d4c66bd6ec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38C17"/>
    <a:srgbClr val="01427A"/>
    <a:srgbClr val="E5EBE7"/>
    <a:srgbClr val="008080"/>
    <a:srgbClr val="549DB4"/>
    <a:srgbClr val="6D899B"/>
    <a:srgbClr val="5B86A6"/>
    <a:srgbClr val="2F4C22"/>
    <a:srgbClr val="1F615D"/>
    <a:srgbClr val="1A55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3690-AF65-02C1-A3FA-BC44CC25B3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20C43B-4306-E8C8-82D7-82A88C1AE2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6AA753-D55C-AE98-E645-AE62591753EE}"/>
              </a:ext>
            </a:extLst>
          </p:cNvPr>
          <p:cNvSpPr>
            <a:spLocks noGrp="1"/>
          </p:cNvSpPr>
          <p:nvPr>
            <p:ph type="dt" sz="half" idx="10"/>
          </p:nvPr>
        </p:nvSpPr>
        <p:spPr/>
        <p:txBody>
          <a:bodyPr/>
          <a:lstStyle/>
          <a:p>
            <a:fld id="{6036B1F2-4301-4049-A7AA-DDFB6D7E2AA0}" type="datetimeFigureOut">
              <a:rPr lang="en-IN" smtClean="0"/>
              <a:t>25-11-2023</a:t>
            </a:fld>
            <a:endParaRPr lang="en-IN"/>
          </a:p>
        </p:txBody>
      </p:sp>
      <p:sp>
        <p:nvSpPr>
          <p:cNvPr id="5" name="Footer Placeholder 4">
            <a:extLst>
              <a:ext uri="{FF2B5EF4-FFF2-40B4-BE49-F238E27FC236}">
                <a16:creationId xmlns:a16="http://schemas.microsoft.com/office/drawing/2014/main" id="{8872E36E-340C-43BA-CF28-5126FC7FE1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51A189-059B-EAAB-EBDB-DAF678975368}"/>
              </a:ext>
            </a:extLst>
          </p:cNvPr>
          <p:cNvSpPr>
            <a:spLocks noGrp="1"/>
          </p:cNvSpPr>
          <p:nvPr>
            <p:ph type="sldNum" sz="quarter" idx="12"/>
          </p:nvPr>
        </p:nvSpPr>
        <p:spPr/>
        <p:txBody>
          <a:bodyPr/>
          <a:lstStyle/>
          <a:p>
            <a:fld id="{4B922E81-CD9F-4A18-90E2-02F5943D0913}" type="slidenum">
              <a:rPr lang="en-IN" smtClean="0"/>
              <a:t>‹#›</a:t>
            </a:fld>
            <a:endParaRPr lang="en-IN"/>
          </a:p>
        </p:txBody>
      </p:sp>
    </p:spTree>
    <p:extLst>
      <p:ext uri="{BB962C8B-B14F-4D97-AF65-F5344CB8AC3E}">
        <p14:creationId xmlns:p14="http://schemas.microsoft.com/office/powerpoint/2010/main" val="1548811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BC64-4E8A-E900-762B-8317C18F64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FC5A88-0E9F-F94E-3ACF-7B2DFBEC1A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DF0162-B746-92F5-456C-0DFCA4358105}"/>
              </a:ext>
            </a:extLst>
          </p:cNvPr>
          <p:cNvSpPr>
            <a:spLocks noGrp="1"/>
          </p:cNvSpPr>
          <p:nvPr>
            <p:ph type="dt" sz="half" idx="10"/>
          </p:nvPr>
        </p:nvSpPr>
        <p:spPr/>
        <p:txBody>
          <a:bodyPr/>
          <a:lstStyle/>
          <a:p>
            <a:fld id="{6036B1F2-4301-4049-A7AA-DDFB6D7E2AA0}" type="datetimeFigureOut">
              <a:rPr lang="en-IN" smtClean="0"/>
              <a:t>25-11-2023</a:t>
            </a:fld>
            <a:endParaRPr lang="en-IN"/>
          </a:p>
        </p:txBody>
      </p:sp>
      <p:sp>
        <p:nvSpPr>
          <p:cNvPr id="5" name="Footer Placeholder 4">
            <a:extLst>
              <a:ext uri="{FF2B5EF4-FFF2-40B4-BE49-F238E27FC236}">
                <a16:creationId xmlns:a16="http://schemas.microsoft.com/office/drawing/2014/main" id="{5D5BFFDC-E11A-B73C-2FD4-94C2E10143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59A1CC-9FB0-1664-EBBC-CE2BB5DE2DC9}"/>
              </a:ext>
            </a:extLst>
          </p:cNvPr>
          <p:cNvSpPr>
            <a:spLocks noGrp="1"/>
          </p:cNvSpPr>
          <p:nvPr>
            <p:ph type="sldNum" sz="quarter" idx="12"/>
          </p:nvPr>
        </p:nvSpPr>
        <p:spPr/>
        <p:txBody>
          <a:bodyPr/>
          <a:lstStyle/>
          <a:p>
            <a:fld id="{4B922E81-CD9F-4A18-90E2-02F5943D0913}" type="slidenum">
              <a:rPr lang="en-IN" smtClean="0"/>
              <a:t>‹#›</a:t>
            </a:fld>
            <a:endParaRPr lang="en-IN"/>
          </a:p>
        </p:txBody>
      </p:sp>
    </p:spTree>
    <p:extLst>
      <p:ext uri="{BB962C8B-B14F-4D97-AF65-F5344CB8AC3E}">
        <p14:creationId xmlns:p14="http://schemas.microsoft.com/office/powerpoint/2010/main" val="1100209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0E8073-4428-CD53-0B28-3061C2DEAA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B8370F-8A57-30F4-DB1E-04F6DA3EC2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B5DCE3-BF5A-43EA-C23E-3A89BE2397D5}"/>
              </a:ext>
            </a:extLst>
          </p:cNvPr>
          <p:cNvSpPr>
            <a:spLocks noGrp="1"/>
          </p:cNvSpPr>
          <p:nvPr>
            <p:ph type="dt" sz="half" idx="10"/>
          </p:nvPr>
        </p:nvSpPr>
        <p:spPr/>
        <p:txBody>
          <a:bodyPr/>
          <a:lstStyle/>
          <a:p>
            <a:fld id="{6036B1F2-4301-4049-A7AA-DDFB6D7E2AA0}" type="datetimeFigureOut">
              <a:rPr lang="en-IN" smtClean="0"/>
              <a:t>25-11-2023</a:t>
            </a:fld>
            <a:endParaRPr lang="en-IN"/>
          </a:p>
        </p:txBody>
      </p:sp>
      <p:sp>
        <p:nvSpPr>
          <p:cNvPr id="5" name="Footer Placeholder 4">
            <a:extLst>
              <a:ext uri="{FF2B5EF4-FFF2-40B4-BE49-F238E27FC236}">
                <a16:creationId xmlns:a16="http://schemas.microsoft.com/office/drawing/2014/main" id="{35A28386-92FE-0A0F-3A71-E4357D5860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D61499-6A4D-7746-1F8B-E65EBFAACB66}"/>
              </a:ext>
            </a:extLst>
          </p:cNvPr>
          <p:cNvSpPr>
            <a:spLocks noGrp="1"/>
          </p:cNvSpPr>
          <p:nvPr>
            <p:ph type="sldNum" sz="quarter" idx="12"/>
          </p:nvPr>
        </p:nvSpPr>
        <p:spPr/>
        <p:txBody>
          <a:bodyPr/>
          <a:lstStyle/>
          <a:p>
            <a:fld id="{4B922E81-CD9F-4A18-90E2-02F5943D0913}" type="slidenum">
              <a:rPr lang="en-IN" smtClean="0"/>
              <a:t>‹#›</a:t>
            </a:fld>
            <a:endParaRPr lang="en-IN"/>
          </a:p>
        </p:txBody>
      </p:sp>
    </p:spTree>
    <p:extLst>
      <p:ext uri="{BB962C8B-B14F-4D97-AF65-F5344CB8AC3E}">
        <p14:creationId xmlns:p14="http://schemas.microsoft.com/office/powerpoint/2010/main" val="303910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4404-3704-47CE-41DE-B6E0710DC1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FDC8E1-0755-DC1E-EB32-138D108EC1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8D0FBC-F3E8-64EA-6246-F8D42B0405A3}"/>
              </a:ext>
            </a:extLst>
          </p:cNvPr>
          <p:cNvSpPr>
            <a:spLocks noGrp="1"/>
          </p:cNvSpPr>
          <p:nvPr>
            <p:ph type="dt" sz="half" idx="10"/>
          </p:nvPr>
        </p:nvSpPr>
        <p:spPr/>
        <p:txBody>
          <a:bodyPr/>
          <a:lstStyle/>
          <a:p>
            <a:fld id="{6036B1F2-4301-4049-A7AA-DDFB6D7E2AA0}" type="datetimeFigureOut">
              <a:rPr lang="en-IN" smtClean="0"/>
              <a:t>25-11-2023</a:t>
            </a:fld>
            <a:endParaRPr lang="en-IN"/>
          </a:p>
        </p:txBody>
      </p:sp>
      <p:sp>
        <p:nvSpPr>
          <p:cNvPr id="5" name="Footer Placeholder 4">
            <a:extLst>
              <a:ext uri="{FF2B5EF4-FFF2-40B4-BE49-F238E27FC236}">
                <a16:creationId xmlns:a16="http://schemas.microsoft.com/office/drawing/2014/main" id="{61B77C8D-6726-8DEA-8F2C-36040FBAB4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C2D617-8950-55B3-8633-EE2389D601B4}"/>
              </a:ext>
            </a:extLst>
          </p:cNvPr>
          <p:cNvSpPr>
            <a:spLocks noGrp="1"/>
          </p:cNvSpPr>
          <p:nvPr>
            <p:ph type="sldNum" sz="quarter" idx="12"/>
          </p:nvPr>
        </p:nvSpPr>
        <p:spPr/>
        <p:txBody>
          <a:bodyPr/>
          <a:lstStyle/>
          <a:p>
            <a:fld id="{4B922E81-CD9F-4A18-90E2-02F5943D0913}" type="slidenum">
              <a:rPr lang="en-IN" smtClean="0"/>
              <a:t>‹#›</a:t>
            </a:fld>
            <a:endParaRPr lang="en-IN"/>
          </a:p>
        </p:txBody>
      </p:sp>
    </p:spTree>
    <p:extLst>
      <p:ext uri="{BB962C8B-B14F-4D97-AF65-F5344CB8AC3E}">
        <p14:creationId xmlns:p14="http://schemas.microsoft.com/office/powerpoint/2010/main" val="4110190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601D-9B24-28E5-74ED-1A303A7DA5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C6374F-604A-3D71-1BBB-2E68748BA3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98B439-5FD7-D02E-5461-266FB5340B75}"/>
              </a:ext>
            </a:extLst>
          </p:cNvPr>
          <p:cNvSpPr>
            <a:spLocks noGrp="1"/>
          </p:cNvSpPr>
          <p:nvPr>
            <p:ph type="dt" sz="half" idx="10"/>
          </p:nvPr>
        </p:nvSpPr>
        <p:spPr/>
        <p:txBody>
          <a:bodyPr/>
          <a:lstStyle/>
          <a:p>
            <a:fld id="{6036B1F2-4301-4049-A7AA-DDFB6D7E2AA0}" type="datetimeFigureOut">
              <a:rPr lang="en-IN" smtClean="0"/>
              <a:t>25-11-2023</a:t>
            </a:fld>
            <a:endParaRPr lang="en-IN"/>
          </a:p>
        </p:txBody>
      </p:sp>
      <p:sp>
        <p:nvSpPr>
          <p:cNvPr id="5" name="Footer Placeholder 4">
            <a:extLst>
              <a:ext uri="{FF2B5EF4-FFF2-40B4-BE49-F238E27FC236}">
                <a16:creationId xmlns:a16="http://schemas.microsoft.com/office/drawing/2014/main" id="{E392B039-FCD8-9027-CC56-53BF50CC48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735FB6-D43D-432F-C2B6-EE292130A78E}"/>
              </a:ext>
            </a:extLst>
          </p:cNvPr>
          <p:cNvSpPr>
            <a:spLocks noGrp="1"/>
          </p:cNvSpPr>
          <p:nvPr>
            <p:ph type="sldNum" sz="quarter" idx="12"/>
          </p:nvPr>
        </p:nvSpPr>
        <p:spPr/>
        <p:txBody>
          <a:bodyPr/>
          <a:lstStyle/>
          <a:p>
            <a:fld id="{4B922E81-CD9F-4A18-90E2-02F5943D0913}" type="slidenum">
              <a:rPr lang="en-IN" smtClean="0"/>
              <a:t>‹#›</a:t>
            </a:fld>
            <a:endParaRPr lang="en-IN"/>
          </a:p>
        </p:txBody>
      </p:sp>
    </p:spTree>
    <p:extLst>
      <p:ext uri="{BB962C8B-B14F-4D97-AF65-F5344CB8AC3E}">
        <p14:creationId xmlns:p14="http://schemas.microsoft.com/office/powerpoint/2010/main" val="72312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CE81-DB0D-A120-5638-92B44AE3A5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FCC66C-5D87-770E-01CA-5FD01E2F2B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AFF5BB-E2E7-531C-7D5C-86628F8BB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DF2E149-5243-A16D-3A22-D97E8E89B40D}"/>
              </a:ext>
            </a:extLst>
          </p:cNvPr>
          <p:cNvSpPr>
            <a:spLocks noGrp="1"/>
          </p:cNvSpPr>
          <p:nvPr>
            <p:ph type="dt" sz="half" idx="10"/>
          </p:nvPr>
        </p:nvSpPr>
        <p:spPr/>
        <p:txBody>
          <a:bodyPr/>
          <a:lstStyle/>
          <a:p>
            <a:fld id="{6036B1F2-4301-4049-A7AA-DDFB6D7E2AA0}" type="datetimeFigureOut">
              <a:rPr lang="en-IN" smtClean="0"/>
              <a:t>25-11-2023</a:t>
            </a:fld>
            <a:endParaRPr lang="en-IN"/>
          </a:p>
        </p:txBody>
      </p:sp>
      <p:sp>
        <p:nvSpPr>
          <p:cNvPr id="6" name="Footer Placeholder 5">
            <a:extLst>
              <a:ext uri="{FF2B5EF4-FFF2-40B4-BE49-F238E27FC236}">
                <a16:creationId xmlns:a16="http://schemas.microsoft.com/office/drawing/2014/main" id="{608C3E4C-4306-4B07-FCC8-C37BFA6459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E889E1-2133-F48F-2782-7D7384AF6FF4}"/>
              </a:ext>
            </a:extLst>
          </p:cNvPr>
          <p:cNvSpPr>
            <a:spLocks noGrp="1"/>
          </p:cNvSpPr>
          <p:nvPr>
            <p:ph type="sldNum" sz="quarter" idx="12"/>
          </p:nvPr>
        </p:nvSpPr>
        <p:spPr/>
        <p:txBody>
          <a:bodyPr/>
          <a:lstStyle/>
          <a:p>
            <a:fld id="{4B922E81-CD9F-4A18-90E2-02F5943D0913}" type="slidenum">
              <a:rPr lang="en-IN" smtClean="0"/>
              <a:t>‹#›</a:t>
            </a:fld>
            <a:endParaRPr lang="en-IN"/>
          </a:p>
        </p:txBody>
      </p:sp>
    </p:spTree>
    <p:extLst>
      <p:ext uri="{BB962C8B-B14F-4D97-AF65-F5344CB8AC3E}">
        <p14:creationId xmlns:p14="http://schemas.microsoft.com/office/powerpoint/2010/main" val="3270448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A57E-1B01-BEDE-A74D-118EAA4B91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E4970B-6733-2FBB-D427-A3938B11D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54B194-C0BA-CB60-1F54-CAF580FD26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C24E275-62C3-D438-A4DD-663EAEA735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845B6E-F741-7ADA-138E-AC6881AE0B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27E772-5BC8-12DC-B9A1-290E9E800C2B}"/>
              </a:ext>
            </a:extLst>
          </p:cNvPr>
          <p:cNvSpPr>
            <a:spLocks noGrp="1"/>
          </p:cNvSpPr>
          <p:nvPr>
            <p:ph type="dt" sz="half" idx="10"/>
          </p:nvPr>
        </p:nvSpPr>
        <p:spPr/>
        <p:txBody>
          <a:bodyPr/>
          <a:lstStyle/>
          <a:p>
            <a:fld id="{6036B1F2-4301-4049-A7AA-DDFB6D7E2AA0}" type="datetimeFigureOut">
              <a:rPr lang="en-IN" smtClean="0"/>
              <a:t>25-11-2023</a:t>
            </a:fld>
            <a:endParaRPr lang="en-IN"/>
          </a:p>
        </p:txBody>
      </p:sp>
      <p:sp>
        <p:nvSpPr>
          <p:cNvPr id="8" name="Footer Placeholder 7">
            <a:extLst>
              <a:ext uri="{FF2B5EF4-FFF2-40B4-BE49-F238E27FC236}">
                <a16:creationId xmlns:a16="http://schemas.microsoft.com/office/drawing/2014/main" id="{A536855A-E4F0-A73C-72DC-111DDFFD0C7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F8993A6-0CED-234B-E3DD-3A76803FCE27}"/>
              </a:ext>
            </a:extLst>
          </p:cNvPr>
          <p:cNvSpPr>
            <a:spLocks noGrp="1"/>
          </p:cNvSpPr>
          <p:nvPr>
            <p:ph type="sldNum" sz="quarter" idx="12"/>
          </p:nvPr>
        </p:nvSpPr>
        <p:spPr/>
        <p:txBody>
          <a:bodyPr/>
          <a:lstStyle/>
          <a:p>
            <a:fld id="{4B922E81-CD9F-4A18-90E2-02F5943D0913}" type="slidenum">
              <a:rPr lang="en-IN" smtClean="0"/>
              <a:t>‹#›</a:t>
            </a:fld>
            <a:endParaRPr lang="en-IN"/>
          </a:p>
        </p:txBody>
      </p:sp>
    </p:spTree>
    <p:extLst>
      <p:ext uri="{BB962C8B-B14F-4D97-AF65-F5344CB8AC3E}">
        <p14:creationId xmlns:p14="http://schemas.microsoft.com/office/powerpoint/2010/main" val="3722007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3BA3-B6E2-4C76-0334-DC85F8DD01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C106DC5-454F-E358-F9A0-55C3F09C26A3}"/>
              </a:ext>
            </a:extLst>
          </p:cNvPr>
          <p:cNvSpPr>
            <a:spLocks noGrp="1"/>
          </p:cNvSpPr>
          <p:nvPr>
            <p:ph type="dt" sz="half" idx="10"/>
          </p:nvPr>
        </p:nvSpPr>
        <p:spPr/>
        <p:txBody>
          <a:bodyPr/>
          <a:lstStyle/>
          <a:p>
            <a:fld id="{6036B1F2-4301-4049-A7AA-DDFB6D7E2AA0}" type="datetimeFigureOut">
              <a:rPr lang="en-IN" smtClean="0"/>
              <a:t>25-11-2023</a:t>
            </a:fld>
            <a:endParaRPr lang="en-IN"/>
          </a:p>
        </p:txBody>
      </p:sp>
      <p:sp>
        <p:nvSpPr>
          <p:cNvPr id="4" name="Footer Placeholder 3">
            <a:extLst>
              <a:ext uri="{FF2B5EF4-FFF2-40B4-BE49-F238E27FC236}">
                <a16:creationId xmlns:a16="http://schemas.microsoft.com/office/drawing/2014/main" id="{C3E1BFBF-6E0E-2438-AF6D-E56085164C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35F2F43-0AEC-7721-90E2-77ECCC552247}"/>
              </a:ext>
            </a:extLst>
          </p:cNvPr>
          <p:cNvSpPr>
            <a:spLocks noGrp="1"/>
          </p:cNvSpPr>
          <p:nvPr>
            <p:ph type="sldNum" sz="quarter" idx="12"/>
          </p:nvPr>
        </p:nvSpPr>
        <p:spPr/>
        <p:txBody>
          <a:bodyPr/>
          <a:lstStyle/>
          <a:p>
            <a:fld id="{4B922E81-CD9F-4A18-90E2-02F5943D0913}" type="slidenum">
              <a:rPr lang="en-IN" smtClean="0"/>
              <a:t>‹#›</a:t>
            </a:fld>
            <a:endParaRPr lang="en-IN"/>
          </a:p>
        </p:txBody>
      </p:sp>
    </p:spTree>
    <p:extLst>
      <p:ext uri="{BB962C8B-B14F-4D97-AF65-F5344CB8AC3E}">
        <p14:creationId xmlns:p14="http://schemas.microsoft.com/office/powerpoint/2010/main" val="1171851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A7436C-FF56-4920-7293-E688FA75B8C9}"/>
              </a:ext>
            </a:extLst>
          </p:cNvPr>
          <p:cNvSpPr>
            <a:spLocks noGrp="1"/>
          </p:cNvSpPr>
          <p:nvPr>
            <p:ph type="dt" sz="half" idx="10"/>
          </p:nvPr>
        </p:nvSpPr>
        <p:spPr/>
        <p:txBody>
          <a:bodyPr/>
          <a:lstStyle/>
          <a:p>
            <a:fld id="{6036B1F2-4301-4049-A7AA-DDFB6D7E2AA0}" type="datetimeFigureOut">
              <a:rPr lang="en-IN" smtClean="0"/>
              <a:t>25-11-2023</a:t>
            </a:fld>
            <a:endParaRPr lang="en-IN"/>
          </a:p>
        </p:txBody>
      </p:sp>
      <p:sp>
        <p:nvSpPr>
          <p:cNvPr id="3" name="Footer Placeholder 2">
            <a:extLst>
              <a:ext uri="{FF2B5EF4-FFF2-40B4-BE49-F238E27FC236}">
                <a16:creationId xmlns:a16="http://schemas.microsoft.com/office/drawing/2014/main" id="{BB121D5B-08A8-83A2-0E5D-A8616912CF9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DBECAC-93C5-601D-8680-85E85B1553F7}"/>
              </a:ext>
            </a:extLst>
          </p:cNvPr>
          <p:cNvSpPr>
            <a:spLocks noGrp="1"/>
          </p:cNvSpPr>
          <p:nvPr>
            <p:ph type="sldNum" sz="quarter" idx="12"/>
          </p:nvPr>
        </p:nvSpPr>
        <p:spPr/>
        <p:txBody>
          <a:bodyPr/>
          <a:lstStyle/>
          <a:p>
            <a:fld id="{4B922E81-CD9F-4A18-90E2-02F5943D0913}" type="slidenum">
              <a:rPr lang="en-IN" smtClean="0"/>
              <a:t>‹#›</a:t>
            </a:fld>
            <a:endParaRPr lang="en-IN"/>
          </a:p>
        </p:txBody>
      </p:sp>
    </p:spTree>
    <p:extLst>
      <p:ext uri="{BB962C8B-B14F-4D97-AF65-F5344CB8AC3E}">
        <p14:creationId xmlns:p14="http://schemas.microsoft.com/office/powerpoint/2010/main" val="403927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1AC-302E-9C84-2878-2F5F60A5C3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722DDD7-D12C-66DB-8271-E287CD6C54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F1A6A1-CB4E-8A90-2200-AF5347F78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82819-ABAA-59A0-EC35-5F9568EB8F9A}"/>
              </a:ext>
            </a:extLst>
          </p:cNvPr>
          <p:cNvSpPr>
            <a:spLocks noGrp="1"/>
          </p:cNvSpPr>
          <p:nvPr>
            <p:ph type="dt" sz="half" idx="10"/>
          </p:nvPr>
        </p:nvSpPr>
        <p:spPr/>
        <p:txBody>
          <a:bodyPr/>
          <a:lstStyle/>
          <a:p>
            <a:fld id="{6036B1F2-4301-4049-A7AA-DDFB6D7E2AA0}" type="datetimeFigureOut">
              <a:rPr lang="en-IN" smtClean="0"/>
              <a:t>25-11-2023</a:t>
            </a:fld>
            <a:endParaRPr lang="en-IN"/>
          </a:p>
        </p:txBody>
      </p:sp>
      <p:sp>
        <p:nvSpPr>
          <p:cNvPr id="6" name="Footer Placeholder 5">
            <a:extLst>
              <a:ext uri="{FF2B5EF4-FFF2-40B4-BE49-F238E27FC236}">
                <a16:creationId xmlns:a16="http://schemas.microsoft.com/office/drawing/2014/main" id="{BE4F1E77-F5CA-9C5B-6105-36CB5DB4BA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701854-B3D6-B2D3-8A6F-E793573C599E}"/>
              </a:ext>
            </a:extLst>
          </p:cNvPr>
          <p:cNvSpPr>
            <a:spLocks noGrp="1"/>
          </p:cNvSpPr>
          <p:nvPr>
            <p:ph type="sldNum" sz="quarter" idx="12"/>
          </p:nvPr>
        </p:nvSpPr>
        <p:spPr/>
        <p:txBody>
          <a:bodyPr/>
          <a:lstStyle/>
          <a:p>
            <a:fld id="{4B922E81-CD9F-4A18-90E2-02F5943D0913}" type="slidenum">
              <a:rPr lang="en-IN" smtClean="0"/>
              <a:t>‹#›</a:t>
            </a:fld>
            <a:endParaRPr lang="en-IN"/>
          </a:p>
        </p:txBody>
      </p:sp>
    </p:spTree>
    <p:extLst>
      <p:ext uri="{BB962C8B-B14F-4D97-AF65-F5344CB8AC3E}">
        <p14:creationId xmlns:p14="http://schemas.microsoft.com/office/powerpoint/2010/main" val="2861775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5E62-1C3A-EDE1-FDAC-D23467184D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1418C7F-C152-0C3A-1845-A44C632D01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4BAFABE-067D-BED4-4DC3-866C9C1B20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33C0A2-F0DF-9DDE-F616-53DAD65D3CC3}"/>
              </a:ext>
            </a:extLst>
          </p:cNvPr>
          <p:cNvSpPr>
            <a:spLocks noGrp="1"/>
          </p:cNvSpPr>
          <p:nvPr>
            <p:ph type="dt" sz="half" idx="10"/>
          </p:nvPr>
        </p:nvSpPr>
        <p:spPr/>
        <p:txBody>
          <a:bodyPr/>
          <a:lstStyle/>
          <a:p>
            <a:fld id="{6036B1F2-4301-4049-A7AA-DDFB6D7E2AA0}" type="datetimeFigureOut">
              <a:rPr lang="en-IN" smtClean="0"/>
              <a:t>25-11-2023</a:t>
            </a:fld>
            <a:endParaRPr lang="en-IN"/>
          </a:p>
        </p:txBody>
      </p:sp>
      <p:sp>
        <p:nvSpPr>
          <p:cNvPr id="6" name="Footer Placeholder 5">
            <a:extLst>
              <a:ext uri="{FF2B5EF4-FFF2-40B4-BE49-F238E27FC236}">
                <a16:creationId xmlns:a16="http://schemas.microsoft.com/office/drawing/2014/main" id="{B415DB88-F6EC-D8CF-82CD-F008983DB8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7636A6-90E4-723A-546D-16D56C471257}"/>
              </a:ext>
            </a:extLst>
          </p:cNvPr>
          <p:cNvSpPr>
            <a:spLocks noGrp="1"/>
          </p:cNvSpPr>
          <p:nvPr>
            <p:ph type="sldNum" sz="quarter" idx="12"/>
          </p:nvPr>
        </p:nvSpPr>
        <p:spPr/>
        <p:txBody>
          <a:bodyPr/>
          <a:lstStyle/>
          <a:p>
            <a:fld id="{4B922E81-CD9F-4A18-90E2-02F5943D0913}" type="slidenum">
              <a:rPr lang="en-IN" smtClean="0"/>
              <a:t>‹#›</a:t>
            </a:fld>
            <a:endParaRPr lang="en-IN"/>
          </a:p>
        </p:txBody>
      </p:sp>
    </p:spTree>
    <p:extLst>
      <p:ext uri="{BB962C8B-B14F-4D97-AF65-F5344CB8AC3E}">
        <p14:creationId xmlns:p14="http://schemas.microsoft.com/office/powerpoint/2010/main" val="369387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CC116E-6D4D-D001-F9BB-9075CDDDEE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C09A84-4144-A08F-F6F7-AC84AE88C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B5B32B-6F91-D3A1-52F0-56C21B0DCF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6B1F2-4301-4049-A7AA-DDFB6D7E2AA0}" type="datetimeFigureOut">
              <a:rPr lang="en-IN" smtClean="0"/>
              <a:t>25-11-2023</a:t>
            </a:fld>
            <a:endParaRPr lang="en-IN"/>
          </a:p>
        </p:txBody>
      </p:sp>
      <p:sp>
        <p:nvSpPr>
          <p:cNvPr id="5" name="Footer Placeholder 4">
            <a:extLst>
              <a:ext uri="{FF2B5EF4-FFF2-40B4-BE49-F238E27FC236}">
                <a16:creationId xmlns:a16="http://schemas.microsoft.com/office/drawing/2014/main" id="{86E86D60-9AB8-3526-3FA0-1FC5E4658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DEE357-6411-E0D6-740D-4B81D7A2D5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922E81-CD9F-4A18-90E2-02F5943D0913}" type="slidenum">
              <a:rPr lang="en-IN" smtClean="0"/>
              <a:t>‹#›</a:t>
            </a:fld>
            <a:endParaRPr lang="en-IN"/>
          </a:p>
        </p:txBody>
      </p:sp>
    </p:spTree>
    <p:extLst>
      <p:ext uri="{BB962C8B-B14F-4D97-AF65-F5344CB8AC3E}">
        <p14:creationId xmlns:p14="http://schemas.microsoft.com/office/powerpoint/2010/main" val="868918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png"/><Relationship Id="rId5" Type="http://schemas.openxmlformats.org/officeDocument/2006/relationships/image" Target="../media/image11.png"/><Relationship Id="rId10" Type="http://schemas.openxmlformats.org/officeDocument/2006/relationships/image" Target="../media/image2.jpe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ice field. On white background , #AFF, #field, #Rice ...">
            <a:extLst>
              <a:ext uri="{FF2B5EF4-FFF2-40B4-BE49-F238E27FC236}">
                <a16:creationId xmlns:a16="http://schemas.microsoft.com/office/drawing/2014/main" id="{42B7D554-74D2-30C0-2A96-C3FEEDC72B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659"/>
          <a:stretch/>
        </p:blipFill>
        <p:spPr bwMode="auto">
          <a:xfrm>
            <a:off x="0" y="5252720"/>
            <a:ext cx="12192000" cy="1409745"/>
          </a:xfrm>
          <a:prstGeom prst="rect">
            <a:avLst/>
          </a:prstGeom>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D65E286A-DB26-EE0B-A9E9-4AA07260DDB8}"/>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C5B5107B-C21A-C601-E87F-4DC49AEA89ED}"/>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4" name="Rectangle 3">
            <a:extLst>
              <a:ext uri="{FF2B5EF4-FFF2-40B4-BE49-F238E27FC236}">
                <a16:creationId xmlns:a16="http://schemas.microsoft.com/office/drawing/2014/main" id="{AF0CB95C-789A-705D-551A-E012BE55CECC}"/>
              </a:ext>
            </a:extLst>
          </p:cNvPr>
          <p:cNvSpPr/>
          <p:nvPr/>
        </p:nvSpPr>
        <p:spPr>
          <a:xfrm>
            <a:off x="0" y="6662466"/>
            <a:ext cx="12192000" cy="21227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5" name="Rectangle 4">
            <a:extLst>
              <a:ext uri="{FF2B5EF4-FFF2-40B4-BE49-F238E27FC236}">
                <a16:creationId xmlns:a16="http://schemas.microsoft.com/office/drawing/2014/main" id="{C747FD68-6C5F-0228-CBDD-8AD4086D246F}"/>
              </a:ext>
            </a:extLst>
          </p:cNvPr>
          <p:cNvSpPr/>
          <p:nvPr/>
        </p:nvSpPr>
        <p:spPr>
          <a:xfrm>
            <a:off x="0" y="6579596"/>
            <a:ext cx="12192000" cy="45719"/>
          </a:xfrm>
          <a:prstGeom prst="rect">
            <a:avLst/>
          </a:prstGeom>
          <a:solidFill>
            <a:srgbClr val="638C1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27">
            <a:extLst>
              <a:ext uri="{FF2B5EF4-FFF2-40B4-BE49-F238E27FC236}">
                <a16:creationId xmlns:a16="http://schemas.microsoft.com/office/drawing/2014/main" id="{08A606AB-C920-F52B-994E-6FE8CBA4CEF9}"/>
              </a:ext>
            </a:extLst>
          </p:cNvPr>
          <p:cNvSpPr txBox="1">
            <a:spLocks/>
          </p:cNvSpPr>
          <p:nvPr/>
        </p:nvSpPr>
        <p:spPr>
          <a:xfrm>
            <a:off x="757221" y="1300692"/>
            <a:ext cx="11095671" cy="7079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01427A"/>
                </a:solidFill>
                <a:latin typeface="Calibri "/>
              </a:rPr>
              <a:t>Integration Of Cellular IOT For Greenhouse </a:t>
            </a:r>
            <a:br>
              <a:rPr lang="en-US" sz="4000" b="1" dirty="0">
                <a:solidFill>
                  <a:srgbClr val="01427A"/>
                </a:solidFill>
                <a:latin typeface="Calibri "/>
              </a:rPr>
            </a:br>
            <a:r>
              <a:rPr lang="en-US" sz="4000" b="1" dirty="0">
                <a:solidFill>
                  <a:srgbClr val="01427A"/>
                </a:solidFill>
                <a:latin typeface="Calibri "/>
              </a:rPr>
              <a:t>Monitoring, Controlling And Notification System</a:t>
            </a:r>
          </a:p>
        </p:txBody>
      </p:sp>
      <p:pic>
        <p:nvPicPr>
          <p:cNvPr id="7" name="Picture 6">
            <a:extLst>
              <a:ext uri="{FF2B5EF4-FFF2-40B4-BE49-F238E27FC236}">
                <a16:creationId xmlns:a16="http://schemas.microsoft.com/office/drawing/2014/main" id="{00305B0D-A3A5-58F3-A185-C71E7C8C3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8" name="Picture 2">
            <a:extLst>
              <a:ext uri="{FF2B5EF4-FFF2-40B4-BE49-F238E27FC236}">
                <a16:creationId xmlns:a16="http://schemas.microsoft.com/office/drawing/2014/main" id="{7FF4B897-8A19-C958-D736-781C35EFA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CBB925F-C961-F376-3678-25650CFD7D8F}"/>
              </a:ext>
            </a:extLst>
          </p:cNvPr>
          <p:cNvSpPr/>
          <p:nvPr/>
        </p:nvSpPr>
        <p:spPr>
          <a:xfrm>
            <a:off x="-355600" y="2892130"/>
            <a:ext cx="11852892" cy="210919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1427A"/>
                </a:solidFill>
                <a:latin typeface="Times New Roman" panose="02020603050405020304" pitchFamily="18" charset="0"/>
                <a:cs typeface="Times New Roman" panose="02020603050405020304" pitchFamily="18" charset="0"/>
              </a:rPr>
              <a:t>     </a:t>
            </a:r>
            <a:r>
              <a:rPr lang="en-US" sz="2200" b="1" dirty="0">
                <a:solidFill>
                  <a:srgbClr val="01427A"/>
                </a:solidFill>
                <a:latin typeface="Times New Roman" panose="02020603050405020304" pitchFamily="18" charset="0"/>
                <a:cs typeface="Times New Roman" panose="02020603050405020304" pitchFamily="18" charset="0"/>
              </a:rPr>
              <a:t>Presented by </a:t>
            </a:r>
          </a:p>
          <a:p>
            <a:pPr algn="ctr"/>
            <a:r>
              <a:rPr lang="en-US" sz="2200" b="1" dirty="0">
                <a:solidFill>
                  <a:srgbClr val="01427A"/>
                </a:solidFill>
                <a:latin typeface="Times New Roman" panose="02020603050405020304" pitchFamily="18" charset="0"/>
                <a:cs typeface="Times New Roman" panose="02020603050405020304" pitchFamily="18" charset="0"/>
              </a:rPr>
              <a:t>                            Prof. Swarna Prabha Jena</a:t>
            </a:r>
          </a:p>
          <a:p>
            <a:pPr algn="ctr"/>
            <a:r>
              <a:rPr lang="en-US" sz="2200" b="1" dirty="0">
                <a:solidFill>
                  <a:srgbClr val="01427A"/>
                </a:solidFill>
                <a:latin typeface="Times New Roman" panose="02020603050405020304" pitchFamily="18" charset="0"/>
                <a:cs typeface="Times New Roman" panose="02020603050405020304" pitchFamily="18" charset="0"/>
              </a:rPr>
              <a:t>                       Dr. Sujata Chakravarty</a:t>
            </a:r>
          </a:p>
          <a:p>
            <a:pPr algn="ctr"/>
            <a:r>
              <a:rPr lang="en-US" sz="2200" b="1" dirty="0">
                <a:solidFill>
                  <a:srgbClr val="01427A"/>
                </a:solidFill>
                <a:latin typeface="Times New Roman" panose="02020603050405020304" pitchFamily="18" charset="0"/>
                <a:cs typeface="Times New Roman" panose="02020603050405020304" pitchFamily="18" charset="0"/>
              </a:rPr>
              <a:t>        Sasmita Sahoo</a:t>
            </a:r>
          </a:p>
          <a:p>
            <a:pPr algn="ctr"/>
            <a:r>
              <a:rPr lang="en-US" sz="2200" b="1" dirty="0">
                <a:solidFill>
                  <a:srgbClr val="01427A"/>
                </a:solidFill>
                <a:latin typeface="Times New Roman" panose="02020603050405020304" pitchFamily="18" charset="0"/>
                <a:cs typeface="Times New Roman" panose="02020603050405020304" pitchFamily="18" charset="0"/>
              </a:rPr>
              <a:t>       Mamali Sahoo</a:t>
            </a:r>
          </a:p>
          <a:p>
            <a:pPr algn="ctr"/>
            <a:r>
              <a:rPr lang="en-US" sz="2300" b="1" dirty="0">
                <a:solidFill>
                  <a:srgbClr val="01427A"/>
                </a:solidFill>
                <a:latin typeface="Times New Roman" panose="02020603050405020304" pitchFamily="18" charset="0"/>
                <a:cs typeface="Times New Roman" panose="02020603050405020304" pitchFamily="18" charset="0"/>
              </a:rPr>
              <a:t>                  </a:t>
            </a:r>
            <a:r>
              <a:rPr lang="en-US" sz="2700" b="1" dirty="0">
                <a:solidFill>
                  <a:srgbClr val="01427A"/>
                </a:solidFill>
                <a:latin typeface="Times New Roman" panose="02020603050405020304" pitchFamily="18" charset="0"/>
                <a:cs typeface="Times New Roman" panose="02020603050405020304" pitchFamily="18" charset="0"/>
              </a:rPr>
              <a:t>Centurion University of Technology and Management ,Odisha, India</a:t>
            </a:r>
            <a:endParaRPr lang="en-IN" sz="2700" b="1" dirty="0">
              <a:solidFill>
                <a:srgbClr val="01427A"/>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0509CA6-9AD4-0E0A-C07C-24CB052CFED6}"/>
              </a:ext>
            </a:extLst>
          </p:cNvPr>
          <p:cNvSpPr txBox="1"/>
          <p:nvPr/>
        </p:nvSpPr>
        <p:spPr>
          <a:xfrm>
            <a:off x="4961403" y="2469882"/>
            <a:ext cx="177501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Paper ID-251</a:t>
            </a:r>
          </a:p>
        </p:txBody>
      </p:sp>
    </p:spTree>
    <p:extLst>
      <p:ext uri="{BB962C8B-B14F-4D97-AF65-F5344CB8AC3E}">
        <p14:creationId xmlns:p14="http://schemas.microsoft.com/office/powerpoint/2010/main" val="216560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1933019-6F8E-60E2-1B79-81996E61C0AE}"/>
              </a:ext>
            </a:extLst>
          </p:cNvPr>
          <p:cNvPicPr/>
          <p:nvPr/>
        </p:nvPicPr>
        <p:blipFill>
          <a:blip r:embed="rId2"/>
          <a:srcRect l="21964" t="16424" r="21648" b="15818"/>
          <a:stretch>
            <a:fillRect/>
          </a:stretch>
        </p:blipFill>
        <p:spPr>
          <a:xfrm>
            <a:off x="1642992" y="487888"/>
            <a:ext cx="823313" cy="748934"/>
          </a:xfrm>
          <a:prstGeom prst="ellipse">
            <a:avLst/>
          </a:prstGeom>
          <a:noFill/>
          <a:ln w="9525">
            <a:noFill/>
          </a:ln>
        </p:spPr>
      </p:pic>
      <p:sp>
        <p:nvSpPr>
          <p:cNvPr id="3" name="Title 1">
            <a:extLst>
              <a:ext uri="{FF2B5EF4-FFF2-40B4-BE49-F238E27FC236}">
                <a16:creationId xmlns:a16="http://schemas.microsoft.com/office/drawing/2014/main" id="{BA636EF3-1E8C-FDC1-22D8-90B34A274CEB}"/>
              </a:ext>
            </a:extLst>
          </p:cNvPr>
          <p:cNvSpPr>
            <a:spLocks noGrp="1"/>
          </p:cNvSpPr>
          <p:nvPr/>
        </p:nvSpPr>
        <p:spPr>
          <a:xfrm>
            <a:off x="628346" y="241960"/>
            <a:ext cx="6758843" cy="12407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10" name="TextBox 9">
            <a:extLst>
              <a:ext uri="{FF2B5EF4-FFF2-40B4-BE49-F238E27FC236}">
                <a16:creationId xmlns:a16="http://schemas.microsoft.com/office/drawing/2014/main" id="{8FA34503-133A-A63B-89EA-6D8C61CC3816}"/>
              </a:ext>
            </a:extLst>
          </p:cNvPr>
          <p:cNvSpPr txBox="1"/>
          <p:nvPr/>
        </p:nvSpPr>
        <p:spPr>
          <a:xfrm>
            <a:off x="823856" y="1878679"/>
            <a:ext cx="10544287" cy="2708434"/>
          </a:xfrm>
          <a:prstGeom prst="rect">
            <a:avLst/>
          </a:prstGeom>
          <a:noFill/>
        </p:spPr>
        <p:txBody>
          <a:bodyPr wrap="square" rtlCol="0">
            <a:spAutoFit/>
          </a:bodyPr>
          <a:lstStyle/>
          <a:p>
            <a:pPr marL="342900" indent="-342900" algn="just">
              <a:buClr>
                <a:schemeClr val="accent6"/>
              </a:buClr>
              <a:buFont typeface="Wingdings" panose="05000000000000000000" pitchFamily="2" charset="2"/>
              <a:buChar char="Ø"/>
            </a:pPr>
            <a:r>
              <a:rPr lang="en-IN" sz="1900" spc="-5" dirty="0">
                <a:effectLst/>
                <a:latin typeface="Times New Roman" panose="02020603050405020304" pitchFamily="18" charset="0"/>
                <a:ea typeface="SimSun" panose="02010600030101010101" pitchFamily="2" charset="-122"/>
              </a:rPr>
              <a:t>This work has introduced an innovative remote measurement and control system for greenhouses using GSM technology and cellular communication. </a:t>
            </a:r>
          </a:p>
          <a:p>
            <a:pPr marL="342900" indent="-342900" algn="just">
              <a:buClr>
                <a:schemeClr val="accent6"/>
              </a:buClr>
              <a:buFont typeface="Wingdings" panose="05000000000000000000" pitchFamily="2" charset="2"/>
              <a:buChar char="Ø"/>
            </a:pPr>
            <a:r>
              <a:rPr lang="en-IN" sz="1900" spc="-5" dirty="0">
                <a:effectLst/>
                <a:latin typeface="Times New Roman" panose="02020603050405020304" pitchFamily="18" charset="0"/>
                <a:ea typeface="SimSun" panose="02010600030101010101" pitchFamily="2" charset="-122"/>
              </a:rPr>
              <a:t>An effective way of monitoring and managing greenhouse conditions is by combining SMS notifications, multi-number support, and ThingSpeak integration. </a:t>
            </a:r>
          </a:p>
          <a:p>
            <a:pPr marL="342900" indent="-342900" algn="just">
              <a:buClr>
                <a:schemeClr val="accent6"/>
              </a:buClr>
              <a:buFont typeface="Wingdings" panose="05000000000000000000" pitchFamily="2" charset="2"/>
              <a:buChar char="Ø"/>
            </a:pPr>
            <a:r>
              <a:rPr lang="en-IN" sz="1900" spc="-5" dirty="0">
                <a:effectLst/>
                <a:latin typeface="Times New Roman" panose="02020603050405020304" pitchFamily="18" charset="0"/>
                <a:ea typeface="SimSun" panose="02010600030101010101" pitchFamily="2" charset="-122"/>
              </a:rPr>
              <a:t>This system offers the agricultural sector a powerful tool for enhancing crop productivity, quality, and sustainability while reducing resource wastage and labor. </a:t>
            </a:r>
          </a:p>
          <a:p>
            <a:pPr marL="342900" indent="-342900" algn="just">
              <a:buClr>
                <a:schemeClr val="accent6"/>
              </a:buClr>
              <a:buFont typeface="Wingdings" panose="05000000000000000000" pitchFamily="2" charset="2"/>
              <a:buChar char="Ø"/>
            </a:pPr>
            <a:r>
              <a:rPr lang="en-IN" sz="1900" spc="-5" dirty="0">
                <a:effectLst/>
                <a:latin typeface="Times New Roman" panose="02020603050405020304" pitchFamily="18" charset="0"/>
                <a:ea typeface="SimSun" panose="02010600030101010101" pitchFamily="2" charset="-122"/>
              </a:rPr>
              <a:t>Implementing these features demonstrates the potential for advanced farming practices, ensuring that greenhouses remain good for optimal plant growth and contributing to a more efficient farming future.</a:t>
            </a:r>
          </a:p>
          <a:p>
            <a:endParaRPr lang="en-IN" dirty="0"/>
          </a:p>
        </p:txBody>
      </p:sp>
      <p:pic>
        <p:nvPicPr>
          <p:cNvPr id="8" name="Picture 7">
            <a:extLst>
              <a:ext uri="{FF2B5EF4-FFF2-40B4-BE49-F238E27FC236}">
                <a16:creationId xmlns:a16="http://schemas.microsoft.com/office/drawing/2014/main" id="{4F04CA1F-A389-94EF-4F5F-3F02FA8A3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23982D2F-A4DC-EFF1-E67E-305598034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549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1933019-6F8E-60E2-1B79-81996E61C0AE}"/>
              </a:ext>
            </a:extLst>
          </p:cNvPr>
          <p:cNvPicPr/>
          <p:nvPr/>
        </p:nvPicPr>
        <p:blipFill>
          <a:blip r:embed="rId2"/>
          <a:srcRect l="21964" t="16424" r="21648" b="15818"/>
          <a:stretch>
            <a:fillRect/>
          </a:stretch>
        </p:blipFill>
        <p:spPr>
          <a:xfrm>
            <a:off x="1642992" y="487888"/>
            <a:ext cx="823313" cy="748934"/>
          </a:xfrm>
          <a:prstGeom prst="ellipse">
            <a:avLst/>
          </a:prstGeom>
          <a:noFill/>
          <a:ln w="9525">
            <a:noFill/>
          </a:ln>
        </p:spPr>
      </p:pic>
      <p:sp>
        <p:nvSpPr>
          <p:cNvPr id="3" name="Title 1">
            <a:extLst>
              <a:ext uri="{FF2B5EF4-FFF2-40B4-BE49-F238E27FC236}">
                <a16:creationId xmlns:a16="http://schemas.microsoft.com/office/drawing/2014/main" id="{957BA105-5FE9-6A36-A70C-02800C969395}"/>
              </a:ext>
            </a:extLst>
          </p:cNvPr>
          <p:cNvSpPr>
            <a:spLocks noGrp="1"/>
          </p:cNvSpPr>
          <p:nvPr/>
        </p:nvSpPr>
        <p:spPr>
          <a:xfrm>
            <a:off x="628346" y="260648"/>
            <a:ext cx="6758843" cy="12407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endParaRPr lang="en-US" dirty="0">
              <a:solidFill>
                <a:schemeClr val="tx1"/>
              </a:solidFill>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AE5F261E-635F-9318-D4E4-5EA6DEB0D4F7}"/>
              </a:ext>
            </a:extLst>
          </p:cNvPr>
          <p:cNvSpPr>
            <a:spLocks noGrp="1"/>
          </p:cNvSpPr>
          <p:nvPr/>
        </p:nvSpPr>
        <p:spPr>
          <a:xfrm>
            <a:off x="876251" y="288886"/>
            <a:ext cx="6758843" cy="12407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Future Scope</a:t>
            </a:r>
          </a:p>
        </p:txBody>
      </p:sp>
      <p:sp>
        <p:nvSpPr>
          <p:cNvPr id="11" name="TextBox 10">
            <a:extLst>
              <a:ext uri="{FF2B5EF4-FFF2-40B4-BE49-F238E27FC236}">
                <a16:creationId xmlns:a16="http://schemas.microsoft.com/office/drawing/2014/main" id="{91DB1AD4-E013-3A04-EE58-82DA367A4026}"/>
              </a:ext>
            </a:extLst>
          </p:cNvPr>
          <p:cNvSpPr txBox="1"/>
          <p:nvPr/>
        </p:nvSpPr>
        <p:spPr>
          <a:xfrm>
            <a:off x="776935" y="2295243"/>
            <a:ext cx="10840720" cy="2585323"/>
          </a:xfrm>
          <a:prstGeom prst="rect">
            <a:avLst/>
          </a:prstGeom>
          <a:noFill/>
        </p:spPr>
        <p:txBody>
          <a:bodyPr wrap="square" rtlCol="0">
            <a:spAutoFit/>
          </a:bodyPr>
          <a:lstStyle/>
          <a:p>
            <a:pPr marL="342900" indent="-342900">
              <a:buClr>
                <a:schemeClr val="accent6"/>
              </a:buClr>
              <a:buFont typeface="Wingdings" panose="05000000000000000000" pitchFamily="2" charset="2"/>
              <a:buChar char="Ø"/>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Developing a mobile application will allow users to monitor and control the greenhouse directly from their smartphones. </a:t>
            </a:r>
          </a:p>
          <a:p>
            <a:pPr marL="342900" indent="-342900">
              <a:buClr>
                <a:schemeClr val="accent6"/>
              </a:buClr>
              <a:buFont typeface="Wingdings" panose="05000000000000000000" pitchFamily="2" charset="2"/>
              <a:buChar char="Ø"/>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To make the system more energy-efficient and sustainable, integrating solar panels to power sensors, actuators, and communication modules. </a:t>
            </a:r>
            <a:endParaRPr lang="en-IN" sz="1800" kern="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Clr>
                <a:schemeClr val="accent6"/>
              </a:buClr>
              <a:buFont typeface="Wingdings" panose="05000000000000000000" pitchFamily="2" charset="2"/>
              <a:buChar char="Ø"/>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implementation of smart devices and sensors that can autonomously enter a low-power or sleep mode when not actively collecting or transmitting data.</a:t>
            </a:r>
          </a:p>
          <a:p>
            <a:pPr marL="342900" indent="-342900">
              <a:buClr>
                <a:schemeClr val="accent6"/>
              </a:buClr>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Additionally, incorporating voice or email alerts alongside SMS notifications can offer users multiple communication options.</a:t>
            </a:r>
          </a:p>
          <a:p>
            <a:endParaRPr lang="en-IN" dirty="0"/>
          </a:p>
        </p:txBody>
      </p:sp>
      <p:pic>
        <p:nvPicPr>
          <p:cNvPr id="8" name="Picture 7">
            <a:extLst>
              <a:ext uri="{FF2B5EF4-FFF2-40B4-BE49-F238E27FC236}">
                <a16:creationId xmlns:a16="http://schemas.microsoft.com/office/drawing/2014/main" id="{CC256508-3120-1278-D1D1-CA8B14102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E7B45D6C-27D9-038B-D6BF-E92E189A5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292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1933019-6F8E-60E2-1B79-81996E61C0AE}"/>
              </a:ext>
            </a:extLst>
          </p:cNvPr>
          <p:cNvPicPr/>
          <p:nvPr/>
        </p:nvPicPr>
        <p:blipFill>
          <a:blip r:embed="rId2"/>
          <a:srcRect l="21964" t="16424" r="21648" b="15818"/>
          <a:stretch>
            <a:fillRect/>
          </a:stretch>
        </p:blipFill>
        <p:spPr>
          <a:xfrm>
            <a:off x="1642992" y="487888"/>
            <a:ext cx="823313" cy="748934"/>
          </a:xfrm>
          <a:prstGeom prst="ellipse">
            <a:avLst/>
          </a:prstGeom>
          <a:noFill/>
          <a:ln w="9525">
            <a:noFill/>
          </a:ln>
        </p:spPr>
      </p:pic>
      <p:sp>
        <p:nvSpPr>
          <p:cNvPr id="3" name="Title 1">
            <a:extLst>
              <a:ext uri="{FF2B5EF4-FFF2-40B4-BE49-F238E27FC236}">
                <a16:creationId xmlns:a16="http://schemas.microsoft.com/office/drawing/2014/main" id="{957BA105-5FE9-6A36-A70C-02800C969395}"/>
              </a:ext>
            </a:extLst>
          </p:cNvPr>
          <p:cNvSpPr>
            <a:spLocks noGrp="1"/>
          </p:cNvSpPr>
          <p:nvPr/>
        </p:nvSpPr>
        <p:spPr>
          <a:xfrm>
            <a:off x="628346" y="260648"/>
            <a:ext cx="6758843" cy="12407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References</a:t>
            </a:r>
          </a:p>
        </p:txBody>
      </p:sp>
      <p:sp>
        <p:nvSpPr>
          <p:cNvPr id="10" name="TextBox 9">
            <a:extLst>
              <a:ext uri="{FF2B5EF4-FFF2-40B4-BE49-F238E27FC236}">
                <a16:creationId xmlns:a16="http://schemas.microsoft.com/office/drawing/2014/main" id="{D66EF694-E86C-4034-5871-6B89A9F127FC}"/>
              </a:ext>
            </a:extLst>
          </p:cNvPr>
          <p:cNvSpPr txBox="1"/>
          <p:nvPr/>
        </p:nvSpPr>
        <p:spPr>
          <a:xfrm>
            <a:off x="628346" y="1762086"/>
            <a:ext cx="11201705" cy="4478149"/>
          </a:xfrm>
          <a:prstGeom prst="rect">
            <a:avLst/>
          </a:prstGeom>
          <a:noFill/>
        </p:spPr>
        <p:txBody>
          <a:bodyPr wrap="square" rtlCol="0">
            <a:spAutoFit/>
          </a:bodyPr>
          <a:lstStyle/>
          <a:p>
            <a:pPr lvl="0" algn="just">
              <a:spcAft>
                <a:spcPts val="250"/>
              </a:spcAft>
              <a:buSzPts val="800"/>
              <a:tabLst>
                <a:tab pos="228600" algn="l"/>
              </a:tabLst>
            </a:pPr>
            <a:r>
              <a:rPr lang="en-US" sz="1800" dirty="0">
                <a:effectLst/>
                <a:latin typeface="Times New Roman" panose="02020603050405020304" pitchFamily="18" charset="0"/>
                <a:ea typeface="MS Mincho" panose="02020609040205080304" pitchFamily="49" charset="-128"/>
              </a:rPr>
              <a:t>[1] Saidivya, Byrisetty, and Gurram Thirumalaiah, "Intelligent Greenhouse Monitoring and Automatic Controlling Protocol by Using Python on Raspberry Pi", In </a:t>
            </a:r>
            <a:r>
              <a:rPr lang="en-US" sz="1800" i="1" dirty="0">
                <a:effectLst/>
                <a:latin typeface="Times New Roman" panose="02020603050405020304" pitchFamily="18" charset="0"/>
                <a:ea typeface="MS Mincho" panose="02020609040205080304" pitchFamily="49" charset="-128"/>
              </a:rPr>
              <a:t>Modern Approaches in Machine Learning &amp; Cognitive Science: A Walkthrough</a:t>
            </a:r>
            <a:r>
              <a:rPr lang="en-US" sz="1800" dirty="0">
                <a:effectLst/>
                <a:latin typeface="Times New Roman" panose="02020603050405020304" pitchFamily="18" charset="0"/>
                <a:ea typeface="MS Mincho" panose="02020609040205080304" pitchFamily="49" charset="-128"/>
              </a:rPr>
              <a:t>, pp. 533-546. Cham: Springer International Publishing, 2022.</a:t>
            </a:r>
            <a:endParaRPr lang="en-IN" sz="1800" dirty="0">
              <a:effectLst/>
              <a:latin typeface="Times New Roman" panose="02020603050405020304" pitchFamily="18" charset="0"/>
              <a:ea typeface="MS Mincho" panose="02020609040205080304" pitchFamily="49" charset="-128"/>
            </a:endParaRPr>
          </a:p>
          <a:p>
            <a:pPr lvl="0" algn="just">
              <a:spcAft>
                <a:spcPts val="250"/>
              </a:spcAft>
              <a:buSzPts val="800"/>
              <a:tabLst>
                <a:tab pos="228600" algn="l"/>
              </a:tabLst>
            </a:pPr>
            <a:r>
              <a:rPr lang="en-US" sz="1800" dirty="0">
                <a:effectLst/>
                <a:latin typeface="Times New Roman" panose="02020603050405020304" pitchFamily="18" charset="0"/>
                <a:ea typeface="MS Mincho" panose="02020609040205080304" pitchFamily="49" charset="-128"/>
              </a:rPr>
              <a:t>[2] Kareem, O. S., and N. N. Qaqos, "Real-time implementation of greenhouse monitoring system based on wireless sensor network", </a:t>
            </a:r>
            <a:r>
              <a:rPr lang="en-US" sz="1800" i="1" dirty="0">
                <a:effectLst/>
                <a:latin typeface="Times New Roman" panose="02020603050405020304" pitchFamily="18" charset="0"/>
                <a:ea typeface="MS Mincho" panose="02020609040205080304" pitchFamily="49" charset="-128"/>
              </a:rPr>
              <a:t>International Journal of Recent Technology and Engineering (IJRTE)</a:t>
            </a:r>
            <a:r>
              <a:rPr lang="en-US" sz="1800" dirty="0">
                <a:effectLst/>
                <a:latin typeface="Times New Roman" panose="02020603050405020304" pitchFamily="18" charset="0"/>
                <a:ea typeface="MS Mincho" panose="02020609040205080304" pitchFamily="49" charset="-128"/>
              </a:rPr>
              <a:t> 8 (2019): 215-219.</a:t>
            </a:r>
            <a:endParaRPr lang="en-IN" sz="1800" dirty="0">
              <a:effectLst/>
              <a:latin typeface="Times New Roman" panose="02020603050405020304" pitchFamily="18" charset="0"/>
              <a:ea typeface="MS Mincho" panose="02020609040205080304" pitchFamily="49" charset="-128"/>
            </a:endParaRPr>
          </a:p>
          <a:p>
            <a:pPr lvl="0" algn="just">
              <a:spcAft>
                <a:spcPts val="250"/>
              </a:spcAft>
              <a:buSzPts val="800"/>
              <a:tabLst>
                <a:tab pos="228600" algn="l"/>
              </a:tabLst>
            </a:pPr>
            <a:r>
              <a:rPr lang="en-US" sz="1800" dirty="0">
                <a:effectLst/>
                <a:latin typeface="Times New Roman" panose="02020603050405020304" pitchFamily="18" charset="0"/>
                <a:ea typeface="MS Mincho" panose="02020609040205080304" pitchFamily="49" charset="-128"/>
              </a:rPr>
              <a:t>[3] Gandhi, Vedant, Aditi Sardar, Paridhee Wani, Rakesh Borase, and Jayanand Gawande, "IOT Based Wireless Data Technology Using LORA and GSM", In </a:t>
            </a:r>
            <a:r>
              <a:rPr lang="en-US" sz="1800" i="1" dirty="0">
                <a:effectLst/>
                <a:latin typeface="Times New Roman" panose="02020603050405020304" pitchFamily="18" charset="0"/>
                <a:ea typeface="MS Mincho" panose="02020609040205080304" pitchFamily="49" charset="-128"/>
              </a:rPr>
              <a:t>ITM Web of Conferences</a:t>
            </a:r>
            <a:r>
              <a:rPr lang="en-US" sz="1800" dirty="0">
                <a:effectLst/>
                <a:latin typeface="Times New Roman" panose="02020603050405020304" pitchFamily="18" charset="0"/>
                <a:ea typeface="MS Mincho" panose="02020609040205080304" pitchFamily="49" charset="-128"/>
              </a:rPr>
              <a:t>, vol. 44, p. 01006. EDP Sciences, 2022.</a:t>
            </a:r>
            <a:endParaRPr lang="en-IN" sz="1800" dirty="0">
              <a:effectLst/>
              <a:latin typeface="Times New Roman" panose="02020603050405020304" pitchFamily="18" charset="0"/>
              <a:ea typeface="MS Mincho" panose="02020609040205080304" pitchFamily="49" charset="-128"/>
            </a:endParaRPr>
          </a:p>
          <a:p>
            <a:pPr lvl="0" algn="just">
              <a:spcAft>
                <a:spcPts val="250"/>
              </a:spcAft>
              <a:buSzPts val="800"/>
              <a:tabLst>
                <a:tab pos="228600" algn="l"/>
              </a:tabLst>
            </a:pPr>
            <a:r>
              <a:rPr lang="en-US" sz="1800" dirty="0">
                <a:effectLst/>
                <a:latin typeface="Times New Roman" panose="02020603050405020304" pitchFamily="18" charset="0"/>
                <a:ea typeface="MS Mincho" panose="02020609040205080304" pitchFamily="49" charset="-128"/>
              </a:rPr>
              <a:t>[4] Cristea, Mario, Mihai Gabriel MATACHE, Claudia IONIŢĂ, Lucian Andrei PERIŞOARĂ, Robert Dorin CRISTEA, And Vlad Nicolae ARSENOAIA, "GSM WiFi MOBILE COMMUNICATION SYSTEM FOR AGRICULTURAL VEHICLES", </a:t>
            </a:r>
            <a:r>
              <a:rPr lang="en-US" sz="1800" i="1" dirty="0">
                <a:effectLst/>
                <a:latin typeface="Times New Roman" panose="02020603050405020304" pitchFamily="18" charset="0"/>
                <a:ea typeface="MS Mincho" panose="02020609040205080304" pitchFamily="49" charset="-128"/>
              </a:rPr>
              <a:t>INMATEH-Agricultural Engineering</a:t>
            </a:r>
            <a:r>
              <a:rPr lang="en-US" sz="1800" dirty="0">
                <a:effectLst/>
                <a:latin typeface="Times New Roman" panose="02020603050405020304" pitchFamily="18" charset="0"/>
                <a:ea typeface="MS Mincho" panose="02020609040205080304" pitchFamily="49" charset="-128"/>
              </a:rPr>
              <a:t> 67, no. 2, 2022.</a:t>
            </a:r>
            <a:endParaRPr lang="en-IN" sz="1800" dirty="0">
              <a:effectLst/>
              <a:latin typeface="Times New Roman" panose="02020603050405020304" pitchFamily="18" charset="0"/>
              <a:ea typeface="MS Mincho" panose="02020609040205080304" pitchFamily="49" charset="-128"/>
            </a:endParaRPr>
          </a:p>
          <a:p>
            <a:pPr lvl="0" algn="just">
              <a:spcAft>
                <a:spcPts val="250"/>
              </a:spcAft>
              <a:buSzPts val="800"/>
              <a:tabLst>
                <a:tab pos="228600" algn="l"/>
              </a:tabLst>
            </a:pPr>
            <a:r>
              <a:rPr lang="en-US" sz="1800" dirty="0">
                <a:effectLst/>
                <a:latin typeface="Times New Roman" panose="02020603050405020304" pitchFamily="18" charset="0"/>
                <a:ea typeface="MS Mincho" panose="02020609040205080304" pitchFamily="49" charset="-128"/>
              </a:rPr>
              <a:t>[5] Chaudhari, Shilpa S., Dr Jayant J. Chopade, and Sushma M. Solanki. "Implementation of Iot in Agriculture Field Using Embedded System", In </a:t>
            </a:r>
            <a:r>
              <a:rPr lang="en-US" sz="1800" i="1" dirty="0">
                <a:effectLst/>
                <a:latin typeface="Times New Roman" panose="02020603050405020304" pitchFamily="18" charset="0"/>
                <a:ea typeface="MS Mincho" panose="02020609040205080304" pitchFamily="49" charset="-128"/>
              </a:rPr>
              <a:t>Proceedings of the 3rd International Conference on Contents, Computing &amp; Communication (ICCCC-2022)</a:t>
            </a:r>
            <a:r>
              <a:rPr lang="en-US" sz="1800" dirty="0">
                <a:effectLst/>
                <a:latin typeface="Times New Roman" panose="02020603050405020304" pitchFamily="18" charset="0"/>
                <a:ea typeface="MS Mincho" panose="02020609040205080304" pitchFamily="49" charset="-128"/>
              </a:rPr>
              <a:t>, 2022.</a:t>
            </a:r>
            <a:endParaRPr lang="en-IN" sz="1800" dirty="0">
              <a:effectLst/>
              <a:latin typeface="Times New Roman" panose="02020603050405020304" pitchFamily="18" charset="0"/>
              <a:ea typeface="MS Mincho" panose="02020609040205080304" pitchFamily="49" charset="-128"/>
            </a:endParaRPr>
          </a:p>
          <a:p>
            <a:pPr lvl="0" algn="just">
              <a:spcAft>
                <a:spcPts val="250"/>
              </a:spcAft>
              <a:buSzPts val="800"/>
              <a:tabLst>
                <a:tab pos="228600" algn="l"/>
              </a:tabLst>
            </a:pPr>
            <a:endParaRPr lang="en-IN" sz="1800" dirty="0">
              <a:effectLst/>
              <a:latin typeface="Times New Roman" panose="02020603050405020304" pitchFamily="18" charset="0"/>
              <a:ea typeface="MS Mincho" panose="02020609040205080304" pitchFamily="49" charset="-128"/>
            </a:endParaRPr>
          </a:p>
          <a:p>
            <a:endParaRPr lang="en-IN" dirty="0"/>
          </a:p>
        </p:txBody>
      </p:sp>
      <p:pic>
        <p:nvPicPr>
          <p:cNvPr id="8" name="Picture 7">
            <a:extLst>
              <a:ext uri="{FF2B5EF4-FFF2-40B4-BE49-F238E27FC236}">
                <a16:creationId xmlns:a16="http://schemas.microsoft.com/office/drawing/2014/main" id="{A17DEF63-F264-96EB-8C1A-55A896C1A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4AC0468B-D6B5-B079-FC66-36DBA1C8AA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195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89A2847-FC00-6AED-7B47-1D011AC6E580}"/>
              </a:ext>
            </a:extLst>
          </p:cNvPr>
          <p:cNvSpPr txBox="1"/>
          <p:nvPr/>
        </p:nvSpPr>
        <p:spPr>
          <a:xfrm>
            <a:off x="799055" y="2791594"/>
            <a:ext cx="6911788"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THANK YOU </a:t>
            </a:r>
          </a:p>
        </p:txBody>
      </p:sp>
      <p:pic>
        <p:nvPicPr>
          <p:cNvPr id="10" name="Picture 9">
            <a:extLst>
              <a:ext uri="{FF2B5EF4-FFF2-40B4-BE49-F238E27FC236}">
                <a16:creationId xmlns:a16="http://schemas.microsoft.com/office/drawing/2014/main" id="{2B0D9E01-5CEF-B82C-6212-7E0A3C3A82A8}"/>
              </a:ext>
            </a:extLst>
          </p:cNvPr>
          <p:cNvPicPr/>
          <p:nvPr/>
        </p:nvPicPr>
        <p:blipFill>
          <a:blip r:embed="rId2"/>
          <a:srcRect r="43810"/>
          <a:stretch>
            <a:fillRect/>
          </a:stretch>
        </p:blipFill>
        <p:spPr>
          <a:xfrm>
            <a:off x="4813300" y="749300"/>
            <a:ext cx="6911975" cy="5397500"/>
          </a:xfrm>
          <a:prstGeom prst="flowChartDelay">
            <a:avLst/>
          </a:prstGeom>
          <a:noFill/>
          <a:ln w="9525">
            <a:noFill/>
          </a:ln>
        </p:spPr>
      </p:pic>
      <p:pic>
        <p:nvPicPr>
          <p:cNvPr id="8" name="Picture 7">
            <a:extLst>
              <a:ext uri="{FF2B5EF4-FFF2-40B4-BE49-F238E27FC236}">
                <a16:creationId xmlns:a16="http://schemas.microsoft.com/office/drawing/2014/main" id="{12CB2720-E8CA-CEA8-BAFE-16849D16D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3D5F5748-5E68-8577-F8F0-12057B76F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270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33453FA-4FD7-5DD6-4FA4-4734523AA57F}"/>
              </a:ext>
            </a:extLst>
          </p:cNvPr>
          <p:cNvPicPr/>
          <p:nvPr/>
        </p:nvPicPr>
        <p:blipFill>
          <a:blip r:embed="rId2"/>
          <a:srcRect l="21964" t="16424" r="21648" b="15818"/>
          <a:stretch>
            <a:fillRect/>
          </a:stretch>
        </p:blipFill>
        <p:spPr>
          <a:xfrm>
            <a:off x="2075892" y="2228290"/>
            <a:ext cx="1776095" cy="1594485"/>
          </a:xfrm>
          <a:prstGeom prst="rect">
            <a:avLst/>
          </a:prstGeom>
          <a:noFill/>
          <a:ln w="9525">
            <a:noFill/>
          </a:ln>
        </p:spPr>
      </p:pic>
      <p:sp>
        <p:nvSpPr>
          <p:cNvPr id="11" name="Content Placeholder 2">
            <a:extLst>
              <a:ext uri="{FF2B5EF4-FFF2-40B4-BE49-F238E27FC236}">
                <a16:creationId xmlns:a16="http://schemas.microsoft.com/office/drawing/2014/main" id="{9C843624-C868-48B6-1204-0B89B6C2E0BE}"/>
              </a:ext>
            </a:extLst>
          </p:cNvPr>
          <p:cNvSpPr>
            <a:spLocks noGrp="1"/>
          </p:cNvSpPr>
          <p:nvPr/>
        </p:nvSpPr>
        <p:spPr>
          <a:xfrm>
            <a:off x="5356643" y="445696"/>
            <a:ext cx="6289919" cy="6264910"/>
          </a:xfrm>
          <a:prstGeom prst="rect">
            <a:avLst/>
          </a:prstGeom>
          <a:noFill/>
          <a:ln w="9525">
            <a:noFill/>
          </a:ln>
        </p:spPr>
        <p:txBody>
          <a:bodyPr>
            <a:normAutofit fontScale="95000"/>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en-US" dirty="0"/>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INTRODUCTION</a:t>
            </a:r>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OBJECTIVE</a:t>
            </a:r>
          </a:p>
          <a:p>
            <a:pPr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BLOCK DIAGRAM</a:t>
            </a:r>
          </a:p>
          <a:p>
            <a:pPr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FLOW CHART </a:t>
            </a:r>
          </a:p>
          <a:p>
            <a:pPr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REAL WORLD IMPLEMENTATION</a:t>
            </a:r>
          </a:p>
          <a:p>
            <a:pPr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RESULTS AND DISCUSSION</a:t>
            </a:r>
          </a:p>
          <a:p>
            <a:pPr algn="just">
              <a:buFont typeface="Wingdings" panose="05000000000000000000" pitchFamily="2" charset="2"/>
              <a:buChar char="§"/>
            </a:pPr>
            <a:r>
              <a:rPr lang="en-US" sz="2300" b="1" dirty="0">
                <a:latin typeface="Times New Roman" panose="02020603050405020304" pitchFamily="18" charset="0"/>
                <a:cs typeface="Times New Roman" panose="02020603050405020304" pitchFamily="18" charset="0"/>
              </a:rPr>
              <a:t>SMS ON SINGLE NUMBER</a:t>
            </a:r>
          </a:p>
          <a:p>
            <a:pPr algn="just">
              <a:buFont typeface="Wingdings" panose="05000000000000000000" pitchFamily="2" charset="2"/>
              <a:buChar char="§"/>
            </a:pPr>
            <a:r>
              <a:rPr lang="en-US" sz="2300" b="1" dirty="0">
                <a:latin typeface="Times New Roman" panose="02020603050405020304" pitchFamily="18" charset="0"/>
                <a:cs typeface="Times New Roman" panose="02020603050405020304" pitchFamily="18" charset="0"/>
              </a:rPr>
              <a:t>SMS ON MULTIPLE NUMBER</a:t>
            </a:r>
          </a:p>
          <a:p>
            <a:pPr algn="just">
              <a:buFont typeface="Wingdings" panose="05000000000000000000" pitchFamily="2" charset="2"/>
              <a:buChar char="§"/>
            </a:pPr>
            <a:r>
              <a:rPr lang="en-US" sz="2300" b="1" dirty="0">
                <a:latin typeface="Times New Roman" panose="02020603050405020304" pitchFamily="18" charset="0"/>
                <a:cs typeface="Times New Roman" panose="02020603050405020304" pitchFamily="18" charset="0"/>
              </a:rPr>
              <a:t>VISUALIZATION USING THINGSPEAK</a:t>
            </a:r>
          </a:p>
          <a:p>
            <a:pPr algn="just">
              <a:buFont typeface="Wingdings" panose="05000000000000000000" pitchFamily="2" charset="2"/>
              <a:buChar char="§"/>
            </a:pPr>
            <a:r>
              <a:rPr lang="en-US" sz="2300" b="1" dirty="0">
                <a:latin typeface="Times New Roman" panose="02020603050405020304" pitchFamily="18" charset="0"/>
                <a:cs typeface="Times New Roman" panose="02020603050405020304" pitchFamily="18" charset="0"/>
              </a:rPr>
              <a:t>EXPORTING DATA TO CSV</a:t>
            </a:r>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CONCLUSION</a:t>
            </a:r>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FUTURE SCOPE</a:t>
            </a:r>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REFERENCES</a:t>
            </a:r>
          </a:p>
          <a:p>
            <a:pPr marL="342900" indent="-342900" algn="just">
              <a:buFont typeface="Wingdings" panose="05000000000000000000" pitchFamily="2" charset="2"/>
              <a:buChar char="Ø"/>
            </a:pPr>
            <a:endParaRPr lang="en-US" sz="23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3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300" b="1" dirty="0">
              <a:latin typeface="Times New Roman" panose="02020603050405020304" pitchFamily="18" charset="0"/>
              <a:cs typeface="Times New Roman" panose="02020603050405020304" pitchFamily="18" charset="0"/>
            </a:endParaRPr>
          </a:p>
          <a:p>
            <a:pPr algn="just"/>
            <a:endParaRPr lang="en-US" b="1" dirty="0">
              <a:latin typeface="SHREE-ENG-0010" pitchFamily="2" charset="0"/>
            </a:endParaRPr>
          </a:p>
          <a:p>
            <a:endParaRPr lang="en-US" dirty="0"/>
          </a:p>
          <a:p>
            <a:endParaRPr lang="en-US" dirty="0"/>
          </a:p>
        </p:txBody>
      </p:sp>
      <p:sp>
        <p:nvSpPr>
          <p:cNvPr id="12" name="Title 1">
            <a:extLst>
              <a:ext uri="{FF2B5EF4-FFF2-40B4-BE49-F238E27FC236}">
                <a16:creationId xmlns:a16="http://schemas.microsoft.com/office/drawing/2014/main" id="{335ECDA9-2395-3727-FCD9-56A98B8D4A1B}"/>
              </a:ext>
            </a:extLst>
          </p:cNvPr>
          <p:cNvSpPr>
            <a:spLocks noGrp="1"/>
          </p:cNvSpPr>
          <p:nvPr/>
        </p:nvSpPr>
        <p:spPr>
          <a:xfrm>
            <a:off x="1124155" y="2718065"/>
            <a:ext cx="3770630" cy="286639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b="1" dirty="0">
                <a:solidFill>
                  <a:schemeClr val="tx1"/>
                </a:solidFill>
                <a:effectLst/>
                <a:latin typeface="Times New Roman" panose="02020603050405020304" pitchFamily="18" charset="0"/>
                <a:cs typeface="Times New Roman" panose="02020603050405020304" pitchFamily="18" charset="0"/>
              </a:rPr>
              <a:t>Contents</a:t>
            </a:r>
          </a:p>
        </p:txBody>
      </p:sp>
      <p:pic>
        <p:nvPicPr>
          <p:cNvPr id="8" name="Picture 7">
            <a:extLst>
              <a:ext uri="{FF2B5EF4-FFF2-40B4-BE49-F238E27FC236}">
                <a16:creationId xmlns:a16="http://schemas.microsoft.com/office/drawing/2014/main" id="{CCA87F21-9B51-C967-DC66-24A42A6DD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4E6FCC1E-9825-F18D-FB65-59040D014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012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a:extLst>
              <a:ext uri="{FF2B5EF4-FFF2-40B4-BE49-F238E27FC236}">
                <a16:creationId xmlns:a16="http://schemas.microsoft.com/office/drawing/2014/main" id="{17D80FDD-B886-E075-1098-A9D0C3FEA953}"/>
              </a:ext>
            </a:extLst>
          </p:cNvPr>
          <p:cNvSpPr txBox="1"/>
          <p:nvPr/>
        </p:nvSpPr>
        <p:spPr>
          <a:xfrm>
            <a:off x="897320" y="2056480"/>
            <a:ext cx="10127131" cy="3055733"/>
          </a:xfrm>
          <a:prstGeom prst="rect">
            <a:avLst/>
          </a:prstGeom>
          <a:noFill/>
        </p:spPr>
        <p:txBody>
          <a:bodyPr wrap="square" rtlCol="0" anchor="t">
            <a:noAutofit/>
          </a:bodyPr>
          <a:lstStyle/>
          <a:p>
            <a:pPr marL="285750" indent="-285750" algn="just">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sym typeface="+mn-ea"/>
              </a:rPr>
              <a:t>Greenhouses are like special houses for plants where we can grow them in a cozy environment. But sometimes it's hard to be there all the time to make sure everything's just right for the plants. So </a:t>
            </a:r>
            <a:r>
              <a:rPr lang="en-US" sz="1900" dirty="0">
                <a:latin typeface="Times New Roman" panose="02020603050405020304" pitchFamily="18" charset="0"/>
                <a:cs typeface="Times New Roman" panose="02020603050405020304" pitchFamily="18" charset="0"/>
                <a:sym typeface="+mn-ea"/>
              </a:rPr>
              <a:t>in this system, i</a:t>
            </a:r>
            <a:r>
              <a:rPr lang="en-US" sz="1900" dirty="0">
                <a:effectLst/>
                <a:latin typeface="Times New Roman" panose="02020603050405020304" pitchFamily="18" charset="0"/>
                <a:cs typeface="Times New Roman" panose="02020603050405020304" pitchFamily="18" charset="0"/>
                <a:sym typeface="+mn-ea"/>
              </a:rPr>
              <a:t>t uses sensors to check things like how warm or damp it is inside. These sensors talk to a central control unit that can send messages through GSM-SMS.</a:t>
            </a:r>
          </a:p>
          <a:p>
            <a:pPr algn="just"/>
            <a:endParaRPr lang="en-US" sz="19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900" dirty="0">
                <a:effectLst/>
                <a:latin typeface="Times New Roman" panose="02020603050405020304" pitchFamily="18" charset="0"/>
                <a:ea typeface="Calibri" panose="020F0502020204030204" charset="0"/>
                <a:cs typeface="Times New Roman" panose="02020603050405020304" pitchFamily="18" charset="0"/>
                <a:sym typeface="+mn-ea"/>
              </a:rPr>
              <a:t>By using a low cost more efficient programmable module to detect the climatic behavior inside the greenhouse and controlling the parameters according to their crop production need, through various techniques with the use of board Arduino UNO, this system can be made.</a:t>
            </a:r>
            <a:endParaRPr lang="en-US" sz="1900" dirty="0">
              <a:effectLst/>
              <a:latin typeface="Times New Roman" panose="02020603050405020304" pitchFamily="18" charset="0"/>
              <a:ea typeface="Calibri" panose="020F0502020204030204" charset="0"/>
              <a:cs typeface="Times New Roman" panose="02020603050405020304" pitchFamily="18" charset="0"/>
            </a:endParaRPr>
          </a:p>
          <a:p>
            <a:endParaRPr lang="en-US" sz="2400" b="0" i="0" dirty="0">
              <a:solidFill>
                <a:srgbClr val="374151"/>
              </a:solidFill>
              <a:effectLst/>
              <a:latin typeface="Times New Roman" panose="02020603050405020304" pitchFamily="18" charset="0"/>
              <a:cs typeface="Times New Roman" panose="02020603050405020304" pitchFamily="18" charset="0"/>
            </a:endParaRPr>
          </a:p>
          <a:p>
            <a:endParaRPr lang="en-US" sz="2400" b="0" i="0" dirty="0">
              <a:solidFill>
                <a:srgbClr val="374151"/>
              </a:solidFill>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59FF2C9-3776-A10F-6DC5-6B23F9B341BB}"/>
              </a:ext>
            </a:extLst>
          </p:cNvPr>
          <p:cNvPicPr/>
          <p:nvPr/>
        </p:nvPicPr>
        <p:blipFill>
          <a:blip r:embed="rId2"/>
          <a:srcRect l="21964" t="16424" r="21648" b="15818"/>
          <a:stretch>
            <a:fillRect/>
          </a:stretch>
        </p:blipFill>
        <p:spPr>
          <a:xfrm>
            <a:off x="1642992" y="487888"/>
            <a:ext cx="823313" cy="748934"/>
          </a:xfrm>
          <a:prstGeom prst="ellipse">
            <a:avLst/>
          </a:prstGeom>
          <a:noFill/>
          <a:ln w="9525">
            <a:noFill/>
          </a:ln>
        </p:spPr>
      </p:pic>
      <p:sp>
        <p:nvSpPr>
          <p:cNvPr id="12" name="Title 1">
            <a:extLst>
              <a:ext uri="{FF2B5EF4-FFF2-40B4-BE49-F238E27FC236}">
                <a16:creationId xmlns:a16="http://schemas.microsoft.com/office/drawing/2014/main" id="{25E52848-83CF-7E70-C403-7EEA4E3E203F}"/>
              </a:ext>
            </a:extLst>
          </p:cNvPr>
          <p:cNvSpPr>
            <a:spLocks noGrp="1"/>
          </p:cNvSpPr>
          <p:nvPr/>
        </p:nvSpPr>
        <p:spPr>
          <a:xfrm>
            <a:off x="2014836" y="414825"/>
            <a:ext cx="4081164" cy="90043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Introduction</a:t>
            </a:r>
          </a:p>
        </p:txBody>
      </p:sp>
      <p:pic>
        <p:nvPicPr>
          <p:cNvPr id="8" name="Picture 7">
            <a:extLst>
              <a:ext uri="{FF2B5EF4-FFF2-40B4-BE49-F238E27FC236}">
                <a16:creationId xmlns:a16="http://schemas.microsoft.com/office/drawing/2014/main" id="{CCE2FA9F-9133-70C4-571E-0942FC553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8BE30A65-E7FE-91F3-0C22-7B3F6952A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269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8D1C8E87-9017-C4B1-0C74-A9281591C3E1}"/>
              </a:ext>
            </a:extLst>
          </p:cNvPr>
          <p:cNvPicPr>
            <a:picLocks noChangeAspect="1"/>
          </p:cNvPicPr>
          <p:nvPr/>
        </p:nvPicPr>
        <p:blipFill>
          <a:blip r:embed="rId2"/>
          <a:stretch>
            <a:fillRect/>
          </a:stretch>
        </p:blipFill>
        <p:spPr>
          <a:xfrm>
            <a:off x="1068627" y="1635960"/>
            <a:ext cx="10322913" cy="4433090"/>
          </a:xfrm>
          <a:prstGeom prst="rect">
            <a:avLst/>
          </a:prstGeom>
        </p:spPr>
      </p:pic>
      <p:sp>
        <p:nvSpPr>
          <p:cNvPr id="14" name="Title 1">
            <a:extLst>
              <a:ext uri="{FF2B5EF4-FFF2-40B4-BE49-F238E27FC236}">
                <a16:creationId xmlns:a16="http://schemas.microsoft.com/office/drawing/2014/main" id="{052E10E1-3E04-2534-6C48-6BFF03E8444F}"/>
              </a:ext>
            </a:extLst>
          </p:cNvPr>
          <p:cNvSpPr>
            <a:spLocks noGrp="1"/>
          </p:cNvSpPr>
          <p:nvPr/>
        </p:nvSpPr>
        <p:spPr>
          <a:xfrm>
            <a:off x="1733656" y="414825"/>
            <a:ext cx="4081164" cy="90043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Objective</a:t>
            </a:r>
          </a:p>
        </p:txBody>
      </p:sp>
      <p:pic>
        <p:nvPicPr>
          <p:cNvPr id="16" name="Picture 15">
            <a:extLst>
              <a:ext uri="{FF2B5EF4-FFF2-40B4-BE49-F238E27FC236}">
                <a16:creationId xmlns:a16="http://schemas.microsoft.com/office/drawing/2014/main" id="{21EB404A-6354-ABAD-7EB7-ADBABE9B0013}"/>
              </a:ext>
            </a:extLst>
          </p:cNvPr>
          <p:cNvPicPr/>
          <p:nvPr/>
        </p:nvPicPr>
        <p:blipFill>
          <a:blip r:embed="rId3"/>
          <a:srcRect l="21964" t="16424" r="21648" b="15818"/>
          <a:stretch>
            <a:fillRect/>
          </a:stretch>
        </p:blipFill>
        <p:spPr>
          <a:xfrm>
            <a:off x="1642992" y="487888"/>
            <a:ext cx="823313" cy="748934"/>
          </a:xfrm>
          <a:prstGeom prst="ellipse">
            <a:avLst/>
          </a:prstGeom>
          <a:noFill/>
          <a:ln w="9525">
            <a:noFill/>
          </a:ln>
        </p:spPr>
      </p:pic>
      <p:pic>
        <p:nvPicPr>
          <p:cNvPr id="8" name="Picture 7">
            <a:extLst>
              <a:ext uri="{FF2B5EF4-FFF2-40B4-BE49-F238E27FC236}">
                <a16:creationId xmlns:a16="http://schemas.microsoft.com/office/drawing/2014/main" id="{7B75188E-DFF4-7D22-B402-703F3ED67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BF005DDE-68F3-18DF-79EA-A85D54D26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8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C6B0AAF-765F-2D98-2CF7-47EB669DB10C}"/>
              </a:ext>
            </a:extLst>
          </p:cNvPr>
          <p:cNvSpPr>
            <a:spLocks noGrp="1"/>
          </p:cNvSpPr>
          <p:nvPr/>
        </p:nvSpPr>
        <p:spPr>
          <a:xfrm>
            <a:off x="2257098" y="414825"/>
            <a:ext cx="4081164" cy="90043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Block Diagram</a:t>
            </a:r>
          </a:p>
        </p:txBody>
      </p:sp>
      <p:pic>
        <p:nvPicPr>
          <p:cNvPr id="3" name="Picture 2">
            <a:extLst>
              <a:ext uri="{FF2B5EF4-FFF2-40B4-BE49-F238E27FC236}">
                <a16:creationId xmlns:a16="http://schemas.microsoft.com/office/drawing/2014/main" id="{2F72D27B-959B-5F17-3A04-55E0A4313BD0}"/>
              </a:ext>
            </a:extLst>
          </p:cNvPr>
          <p:cNvPicPr/>
          <p:nvPr/>
        </p:nvPicPr>
        <p:blipFill>
          <a:blip r:embed="rId2"/>
          <a:srcRect l="21964" t="16424" r="21648" b="15818"/>
          <a:stretch>
            <a:fillRect/>
          </a:stretch>
        </p:blipFill>
        <p:spPr>
          <a:xfrm>
            <a:off x="1642992" y="487888"/>
            <a:ext cx="823313" cy="748934"/>
          </a:xfrm>
          <a:prstGeom prst="ellipse">
            <a:avLst/>
          </a:prstGeom>
          <a:noFill/>
          <a:ln w="9525">
            <a:noFill/>
          </a:ln>
        </p:spPr>
      </p:pic>
      <p:pic>
        <p:nvPicPr>
          <p:cNvPr id="12" name="Picture 11">
            <a:extLst>
              <a:ext uri="{FF2B5EF4-FFF2-40B4-BE49-F238E27FC236}">
                <a16:creationId xmlns:a16="http://schemas.microsoft.com/office/drawing/2014/main" id="{8ADB06E6-DEC6-7BFF-3DF6-AE5EABDCA7E2}"/>
              </a:ext>
            </a:extLst>
          </p:cNvPr>
          <p:cNvPicPr>
            <a:picLocks noChangeAspect="1"/>
          </p:cNvPicPr>
          <p:nvPr/>
        </p:nvPicPr>
        <p:blipFill rotWithShape="1">
          <a:blip r:embed="rId3"/>
          <a:srcRect l="1160" t="4577"/>
          <a:stretch/>
        </p:blipFill>
        <p:spPr>
          <a:xfrm>
            <a:off x="1281952" y="1236821"/>
            <a:ext cx="9144215" cy="5047437"/>
          </a:xfrm>
          <a:prstGeom prst="rect">
            <a:avLst/>
          </a:prstGeom>
        </p:spPr>
      </p:pic>
      <p:pic>
        <p:nvPicPr>
          <p:cNvPr id="8" name="Picture 7">
            <a:extLst>
              <a:ext uri="{FF2B5EF4-FFF2-40B4-BE49-F238E27FC236}">
                <a16:creationId xmlns:a16="http://schemas.microsoft.com/office/drawing/2014/main" id="{C88EDE1F-0489-27B7-41A6-B58BF1F2D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DEEE6730-96CE-278E-DA48-44C694A081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29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8166538-C46A-247A-779D-966A40C1EF00}"/>
              </a:ext>
            </a:extLst>
          </p:cNvPr>
          <p:cNvPicPr/>
          <p:nvPr/>
        </p:nvPicPr>
        <p:blipFill>
          <a:blip r:embed="rId2"/>
          <a:srcRect l="21964" t="16424" r="21648" b="15818"/>
          <a:stretch>
            <a:fillRect/>
          </a:stretch>
        </p:blipFill>
        <p:spPr>
          <a:xfrm>
            <a:off x="1755148" y="539155"/>
            <a:ext cx="823313" cy="748934"/>
          </a:xfrm>
          <a:prstGeom prst="ellipse">
            <a:avLst/>
          </a:prstGeom>
          <a:noFill/>
          <a:ln w="9525">
            <a:noFill/>
          </a:ln>
        </p:spPr>
      </p:pic>
      <p:sp>
        <p:nvSpPr>
          <p:cNvPr id="3" name="Text Box 1">
            <a:extLst>
              <a:ext uri="{FF2B5EF4-FFF2-40B4-BE49-F238E27FC236}">
                <a16:creationId xmlns:a16="http://schemas.microsoft.com/office/drawing/2014/main" id="{6A04A8EA-D2F7-8590-C48D-D6A7E745D6EA}"/>
              </a:ext>
            </a:extLst>
          </p:cNvPr>
          <p:cNvSpPr txBox="1"/>
          <p:nvPr/>
        </p:nvSpPr>
        <p:spPr>
          <a:xfrm>
            <a:off x="2433772" y="518648"/>
            <a:ext cx="3633433" cy="769441"/>
          </a:xfrm>
          <a:prstGeom prst="rect">
            <a:avLst/>
          </a:prstGeom>
          <a:noFill/>
        </p:spPr>
        <p:txBody>
          <a:bodyPr wrap="square" rtlCol="0" anchor="t">
            <a:spAutoFit/>
          </a:bodyPr>
          <a:lstStyle/>
          <a:p>
            <a:r>
              <a:rPr lang="en-US" sz="4400" dirty="0">
                <a:latin typeface="Times New Roman" panose="02020603050405020304" pitchFamily="18" charset="0"/>
                <a:cs typeface="Times New Roman" panose="02020603050405020304" pitchFamily="18" charset="0"/>
                <a:sym typeface="+mn-ea"/>
              </a:rPr>
              <a:t>Flow Chart</a:t>
            </a:r>
          </a:p>
        </p:txBody>
      </p:sp>
      <p:pic>
        <p:nvPicPr>
          <p:cNvPr id="11" name="Picture 10">
            <a:extLst>
              <a:ext uri="{FF2B5EF4-FFF2-40B4-BE49-F238E27FC236}">
                <a16:creationId xmlns:a16="http://schemas.microsoft.com/office/drawing/2014/main" id="{B1116ACA-D0EF-BB6A-08ED-D5E1D3F4F366}"/>
              </a:ext>
            </a:extLst>
          </p:cNvPr>
          <p:cNvPicPr>
            <a:picLocks noChangeAspect="1"/>
          </p:cNvPicPr>
          <p:nvPr/>
        </p:nvPicPr>
        <p:blipFill rotWithShape="1">
          <a:blip r:embed="rId3"/>
          <a:srcRect l="6482" t="2802" b="8396"/>
          <a:stretch/>
        </p:blipFill>
        <p:spPr>
          <a:xfrm>
            <a:off x="689167" y="1222506"/>
            <a:ext cx="5263958" cy="5374846"/>
          </a:xfrm>
          <a:prstGeom prst="rect">
            <a:avLst/>
          </a:prstGeom>
        </p:spPr>
      </p:pic>
      <p:pic>
        <p:nvPicPr>
          <p:cNvPr id="12" name="Picture 11">
            <a:extLst>
              <a:ext uri="{FF2B5EF4-FFF2-40B4-BE49-F238E27FC236}">
                <a16:creationId xmlns:a16="http://schemas.microsoft.com/office/drawing/2014/main" id="{E3BC9A4A-9283-B0E5-1D3E-FB013047038C}"/>
              </a:ext>
            </a:extLst>
          </p:cNvPr>
          <p:cNvPicPr>
            <a:picLocks noChangeAspect="1"/>
          </p:cNvPicPr>
          <p:nvPr/>
        </p:nvPicPr>
        <p:blipFill>
          <a:blip r:embed="rId4"/>
          <a:stretch>
            <a:fillRect/>
          </a:stretch>
        </p:blipFill>
        <p:spPr>
          <a:xfrm>
            <a:off x="6238875" y="1107658"/>
            <a:ext cx="5263958" cy="5293975"/>
          </a:xfrm>
          <a:prstGeom prst="rect">
            <a:avLst/>
          </a:prstGeom>
        </p:spPr>
      </p:pic>
      <p:pic>
        <p:nvPicPr>
          <p:cNvPr id="8" name="Picture 7">
            <a:extLst>
              <a:ext uri="{FF2B5EF4-FFF2-40B4-BE49-F238E27FC236}">
                <a16:creationId xmlns:a16="http://schemas.microsoft.com/office/drawing/2014/main" id="{B9A8BF40-0D2D-AA64-EC64-E47FEF344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F61D416E-1289-9CB2-F9C0-F6F118E82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65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B28855D-3B90-F6F3-9699-B8A5048CA387}"/>
              </a:ext>
            </a:extLst>
          </p:cNvPr>
          <p:cNvPicPr/>
          <p:nvPr/>
        </p:nvPicPr>
        <p:blipFill>
          <a:blip r:embed="rId2"/>
          <a:srcRect l="21964" t="16424" r="21648" b="15818"/>
          <a:stretch>
            <a:fillRect/>
          </a:stretch>
        </p:blipFill>
        <p:spPr>
          <a:xfrm>
            <a:off x="1642992" y="487888"/>
            <a:ext cx="823313" cy="748934"/>
          </a:xfrm>
          <a:prstGeom prst="ellipse">
            <a:avLst/>
          </a:prstGeom>
          <a:noFill/>
          <a:ln w="9525">
            <a:noFill/>
          </a:ln>
        </p:spPr>
      </p:pic>
      <p:sp>
        <p:nvSpPr>
          <p:cNvPr id="11" name="Title 1">
            <a:extLst>
              <a:ext uri="{FF2B5EF4-FFF2-40B4-BE49-F238E27FC236}">
                <a16:creationId xmlns:a16="http://schemas.microsoft.com/office/drawing/2014/main" id="{8A64F81A-391E-608A-1AE7-F45F04861B8A}"/>
              </a:ext>
            </a:extLst>
          </p:cNvPr>
          <p:cNvSpPr>
            <a:spLocks noGrp="1"/>
          </p:cNvSpPr>
          <p:nvPr/>
        </p:nvSpPr>
        <p:spPr>
          <a:xfrm>
            <a:off x="1642992" y="269547"/>
            <a:ext cx="6758843" cy="12407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Real Implementation</a:t>
            </a:r>
          </a:p>
        </p:txBody>
      </p:sp>
      <p:pic>
        <p:nvPicPr>
          <p:cNvPr id="13" name="Picture 12">
            <a:extLst>
              <a:ext uri="{FF2B5EF4-FFF2-40B4-BE49-F238E27FC236}">
                <a16:creationId xmlns:a16="http://schemas.microsoft.com/office/drawing/2014/main" id="{CF179484-9BA4-1BFE-B128-E926D4E70642}"/>
              </a:ext>
            </a:extLst>
          </p:cNvPr>
          <p:cNvPicPr>
            <a:picLocks noChangeAspect="1"/>
          </p:cNvPicPr>
          <p:nvPr/>
        </p:nvPicPr>
        <p:blipFill>
          <a:blip r:embed="rId3"/>
          <a:stretch>
            <a:fillRect/>
          </a:stretch>
        </p:blipFill>
        <p:spPr>
          <a:xfrm>
            <a:off x="347754" y="1519236"/>
            <a:ext cx="2923575" cy="2404295"/>
          </a:xfrm>
          <a:prstGeom prst="rect">
            <a:avLst/>
          </a:prstGeom>
        </p:spPr>
      </p:pic>
      <p:pic>
        <p:nvPicPr>
          <p:cNvPr id="15" name="Picture 14">
            <a:extLst>
              <a:ext uri="{FF2B5EF4-FFF2-40B4-BE49-F238E27FC236}">
                <a16:creationId xmlns:a16="http://schemas.microsoft.com/office/drawing/2014/main" id="{D907D70C-FAA9-1B20-6B90-BEACA6561F70}"/>
              </a:ext>
            </a:extLst>
          </p:cNvPr>
          <p:cNvPicPr>
            <a:picLocks noChangeAspect="1"/>
          </p:cNvPicPr>
          <p:nvPr/>
        </p:nvPicPr>
        <p:blipFill rotWithShape="1">
          <a:blip r:embed="rId4"/>
          <a:srcRect t="5037"/>
          <a:stretch/>
        </p:blipFill>
        <p:spPr>
          <a:xfrm>
            <a:off x="8696962" y="1510337"/>
            <a:ext cx="3147284" cy="4684336"/>
          </a:xfrm>
          <a:prstGeom prst="rect">
            <a:avLst/>
          </a:prstGeom>
        </p:spPr>
      </p:pic>
      <p:pic>
        <p:nvPicPr>
          <p:cNvPr id="16" name="Picture 15">
            <a:extLst>
              <a:ext uri="{FF2B5EF4-FFF2-40B4-BE49-F238E27FC236}">
                <a16:creationId xmlns:a16="http://schemas.microsoft.com/office/drawing/2014/main" id="{9C1AF8DD-AA95-8671-A356-AC3D4B8CFED9}"/>
              </a:ext>
            </a:extLst>
          </p:cNvPr>
          <p:cNvPicPr>
            <a:picLocks noChangeAspect="1"/>
          </p:cNvPicPr>
          <p:nvPr/>
        </p:nvPicPr>
        <p:blipFill>
          <a:blip r:embed="rId5"/>
          <a:stretch>
            <a:fillRect/>
          </a:stretch>
        </p:blipFill>
        <p:spPr>
          <a:xfrm>
            <a:off x="3336833" y="1510337"/>
            <a:ext cx="2738064" cy="2413194"/>
          </a:xfrm>
          <a:prstGeom prst="rect">
            <a:avLst/>
          </a:prstGeom>
        </p:spPr>
      </p:pic>
      <p:pic>
        <p:nvPicPr>
          <p:cNvPr id="18" name="Picture 17">
            <a:extLst>
              <a:ext uri="{FF2B5EF4-FFF2-40B4-BE49-F238E27FC236}">
                <a16:creationId xmlns:a16="http://schemas.microsoft.com/office/drawing/2014/main" id="{1F82608B-D1DD-2C6B-2743-68C7B7A30644}"/>
              </a:ext>
            </a:extLst>
          </p:cNvPr>
          <p:cNvPicPr>
            <a:picLocks noChangeAspect="1"/>
          </p:cNvPicPr>
          <p:nvPr/>
        </p:nvPicPr>
        <p:blipFill rotWithShape="1">
          <a:blip r:embed="rId6"/>
          <a:srcRect t="15112" b="9672"/>
          <a:stretch/>
        </p:blipFill>
        <p:spPr>
          <a:xfrm>
            <a:off x="347755" y="3985856"/>
            <a:ext cx="2771366" cy="2203329"/>
          </a:xfrm>
          <a:prstGeom prst="rect">
            <a:avLst/>
          </a:prstGeom>
        </p:spPr>
      </p:pic>
      <p:pic>
        <p:nvPicPr>
          <p:cNvPr id="20" name="Picture 19">
            <a:extLst>
              <a:ext uri="{FF2B5EF4-FFF2-40B4-BE49-F238E27FC236}">
                <a16:creationId xmlns:a16="http://schemas.microsoft.com/office/drawing/2014/main" id="{E8C6A533-C627-82E5-87EC-7E33A0DD10FC}"/>
              </a:ext>
            </a:extLst>
          </p:cNvPr>
          <p:cNvPicPr>
            <a:picLocks noChangeAspect="1"/>
          </p:cNvPicPr>
          <p:nvPr/>
        </p:nvPicPr>
        <p:blipFill>
          <a:blip r:embed="rId7"/>
          <a:stretch>
            <a:fillRect/>
          </a:stretch>
        </p:blipFill>
        <p:spPr>
          <a:xfrm>
            <a:off x="6228938" y="1510337"/>
            <a:ext cx="2348041" cy="2404295"/>
          </a:xfrm>
          <a:prstGeom prst="rect">
            <a:avLst/>
          </a:prstGeom>
        </p:spPr>
      </p:pic>
      <p:pic>
        <p:nvPicPr>
          <p:cNvPr id="22" name="Picture 21">
            <a:extLst>
              <a:ext uri="{FF2B5EF4-FFF2-40B4-BE49-F238E27FC236}">
                <a16:creationId xmlns:a16="http://schemas.microsoft.com/office/drawing/2014/main" id="{D9D20493-AB30-1606-14E1-8DC50BA783A9}"/>
              </a:ext>
            </a:extLst>
          </p:cNvPr>
          <p:cNvPicPr>
            <a:picLocks noChangeAspect="1"/>
          </p:cNvPicPr>
          <p:nvPr/>
        </p:nvPicPr>
        <p:blipFill rotWithShape="1">
          <a:blip r:embed="rId8"/>
          <a:srcRect l="23834" r="9039"/>
          <a:stretch/>
        </p:blipFill>
        <p:spPr>
          <a:xfrm>
            <a:off x="3208735" y="3991344"/>
            <a:ext cx="2439292" cy="2203329"/>
          </a:xfrm>
          <a:prstGeom prst="rect">
            <a:avLst/>
          </a:prstGeom>
        </p:spPr>
      </p:pic>
      <p:pic>
        <p:nvPicPr>
          <p:cNvPr id="24" name="Picture 23">
            <a:extLst>
              <a:ext uri="{FF2B5EF4-FFF2-40B4-BE49-F238E27FC236}">
                <a16:creationId xmlns:a16="http://schemas.microsoft.com/office/drawing/2014/main" id="{4AFAE5CE-D504-D3D9-89AA-A67E9C7339CF}"/>
              </a:ext>
            </a:extLst>
          </p:cNvPr>
          <p:cNvPicPr>
            <a:picLocks noChangeAspect="1"/>
          </p:cNvPicPr>
          <p:nvPr/>
        </p:nvPicPr>
        <p:blipFill>
          <a:blip r:embed="rId9"/>
          <a:stretch>
            <a:fillRect/>
          </a:stretch>
        </p:blipFill>
        <p:spPr>
          <a:xfrm>
            <a:off x="5741186" y="3983437"/>
            <a:ext cx="2862617" cy="2211236"/>
          </a:xfrm>
          <a:prstGeom prst="rect">
            <a:avLst/>
          </a:prstGeom>
        </p:spPr>
      </p:pic>
      <p:pic>
        <p:nvPicPr>
          <p:cNvPr id="8" name="Picture 7">
            <a:extLst>
              <a:ext uri="{FF2B5EF4-FFF2-40B4-BE49-F238E27FC236}">
                <a16:creationId xmlns:a16="http://schemas.microsoft.com/office/drawing/2014/main" id="{F276ADB7-7191-A78B-CB18-08AC751636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DBA9B6D2-6A13-6AB4-B370-1D9333FD1C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723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466730E-1211-1261-8193-22203AE3F5DB}"/>
              </a:ext>
            </a:extLst>
          </p:cNvPr>
          <p:cNvPicPr/>
          <p:nvPr/>
        </p:nvPicPr>
        <p:blipFill>
          <a:blip r:embed="rId2"/>
          <a:srcRect l="21964" t="16424" r="21648" b="15818"/>
          <a:stretch>
            <a:fillRect/>
          </a:stretch>
        </p:blipFill>
        <p:spPr>
          <a:xfrm>
            <a:off x="1642992" y="487888"/>
            <a:ext cx="823313" cy="748934"/>
          </a:xfrm>
          <a:prstGeom prst="ellipse">
            <a:avLst/>
          </a:prstGeom>
          <a:noFill/>
          <a:ln w="9525">
            <a:noFill/>
          </a:ln>
        </p:spPr>
      </p:pic>
      <p:sp>
        <p:nvSpPr>
          <p:cNvPr id="10" name="Title 1">
            <a:extLst>
              <a:ext uri="{FF2B5EF4-FFF2-40B4-BE49-F238E27FC236}">
                <a16:creationId xmlns:a16="http://schemas.microsoft.com/office/drawing/2014/main" id="{BD269CCF-06F8-311C-BD80-D36F2455F21E}"/>
              </a:ext>
            </a:extLst>
          </p:cNvPr>
          <p:cNvSpPr>
            <a:spLocks noGrp="1"/>
          </p:cNvSpPr>
          <p:nvPr/>
        </p:nvSpPr>
        <p:spPr>
          <a:xfrm>
            <a:off x="210432" y="241960"/>
            <a:ext cx="6758843" cy="12407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Results</a:t>
            </a:r>
          </a:p>
        </p:txBody>
      </p:sp>
      <p:pic>
        <p:nvPicPr>
          <p:cNvPr id="14" name="Picture 13">
            <a:extLst>
              <a:ext uri="{FF2B5EF4-FFF2-40B4-BE49-F238E27FC236}">
                <a16:creationId xmlns:a16="http://schemas.microsoft.com/office/drawing/2014/main" id="{3C09EE06-D8EC-8CF9-16DA-658BCC548267}"/>
              </a:ext>
            </a:extLst>
          </p:cNvPr>
          <p:cNvPicPr>
            <a:picLocks noChangeAspect="1"/>
          </p:cNvPicPr>
          <p:nvPr/>
        </p:nvPicPr>
        <p:blipFill rotWithShape="1">
          <a:blip r:embed="rId3"/>
          <a:srcRect t="5754" r="13805"/>
          <a:stretch/>
        </p:blipFill>
        <p:spPr>
          <a:xfrm>
            <a:off x="103400" y="1464062"/>
            <a:ext cx="2765250" cy="4657056"/>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90749DA3-B22F-47CB-0E0E-03438D10799D}"/>
              </a:ext>
            </a:extLst>
          </p:cNvPr>
          <p:cNvPicPr>
            <a:picLocks noChangeAspect="1"/>
          </p:cNvPicPr>
          <p:nvPr/>
        </p:nvPicPr>
        <p:blipFill rotWithShape="1">
          <a:blip r:embed="rId4"/>
          <a:srcRect l="-1" r="682"/>
          <a:stretch/>
        </p:blipFill>
        <p:spPr>
          <a:xfrm>
            <a:off x="3087867" y="1451504"/>
            <a:ext cx="2765250" cy="4657055"/>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F518FEA2-9025-A84C-8F34-F42583695150}"/>
              </a:ext>
            </a:extLst>
          </p:cNvPr>
          <p:cNvPicPr>
            <a:picLocks noChangeAspect="1"/>
          </p:cNvPicPr>
          <p:nvPr/>
        </p:nvPicPr>
        <p:blipFill rotWithShape="1">
          <a:blip r:embed="rId5"/>
          <a:srcRect l="1510" t="3133" r="5407" b="3327"/>
          <a:stretch>
            <a:fillRect/>
          </a:stretch>
        </p:blipFill>
        <p:spPr bwMode="auto">
          <a:xfrm>
            <a:off x="6072334" y="1439832"/>
            <a:ext cx="5925251" cy="4643328"/>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3" name="Title 1">
            <a:extLst>
              <a:ext uri="{FF2B5EF4-FFF2-40B4-BE49-F238E27FC236}">
                <a16:creationId xmlns:a16="http://schemas.microsoft.com/office/drawing/2014/main" id="{82B8C05C-9A27-EE0C-6BEF-06BFD855F8D2}"/>
              </a:ext>
            </a:extLst>
          </p:cNvPr>
          <p:cNvSpPr>
            <a:spLocks noGrp="1"/>
          </p:cNvSpPr>
          <p:nvPr/>
        </p:nvSpPr>
        <p:spPr>
          <a:xfrm>
            <a:off x="-1913008" y="5500578"/>
            <a:ext cx="6758843" cy="12407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0A44762-7BC1-BDC1-2F8E-DF887327035E}"/>
              </a:ext>
            </a:extLst>
          </p:cNvPr>
          <p:cNvSpPr txBox="1"/>
          <p:nvPr/>
        </p:nvSpPr>
        <p:spPr>
          <a:xfrm>
            <a:off x="255800" y="6131279"/>
            <a:ext cx="7091680" cy="369332"/>
          </a:xfrm>
          <a:prstGeom prst="rect">
            <a:avLst/>
          </a:prstGeom>
          <a:noFill/>
        </p:spPr>
        <p:txBody>
          <a:bodyPr wrap="square">
            <a:spAutoFit/>
          </a:bodyPr>
          <a:lstStyle/>
          <a:p>
            <a:pPr algn="just"/>
            <a:r>
              <a:rPr lang="en-US" sz="1800" b="1" dirty="0">
                <a:latin typeface="Times New Roman" panose="02020603050405020304" pitchFamily="18" charset="0"/>
                <a:cs typeface="Times New Roman" panose="02020603050405020304" pitchFamily="18" charset="0"/>
              </a:rPr>
              <a:t>SMS on single number </a:t>
            </a:r>
          </a:p>
        </p:txBody>
      </p:sp>
      <p:sp>
        <p:nvSpPr>
          <p:cNvPr id="13" name="TextBox 12">
            <a:extLst>
              <a:ext uri="{FF2B5EF4-FFF2-40B4-BE49-F238E27FC236}">
                <a16:creationId xmlns:a16="http://schemas.microsoft.com/office/drawing/2014/main" id="{DA7F9DC9-BA17-E633-74EB-8111A57050FF}"/>
              </a:ext>
            </a:extLst>
          </p:cNvPr>
          <p:cNvSpPr txBox="1"/>
          <p:nvPr/>
        </p:nvSpPr>
        <p:spPr>
          <a:xfrm>
            <a:off x="3353158" y="6131279"/>
            <a:ext cx="7091680" cy="369332"/>
          </a:xfrm>
          <a:prstGeom prst="rect">
            <a:avLst/>
          </a:prstGeom>
          <a:noFill/>
        </p:spPr>
        <p:txBody>
          <a:bodyPr wrap="square">
            <a:spAutoFit/>
          </a:bodyPr>
          <a:lstStyle/>
          <a:p>
            <a:pPr algn="just"/>
            <a:r>
              <a:rPr lang="en-US" sz="1800" b="1" dirty="0">
                <a:latin typeface="Times New Roman" panose="02020603050405020304" pitchFamily="18" charset="0"/>
                <a:cs typeface="Times New Roman" panose="02020603050405020304" pitchFamily="18" charset="0"/>
              </a:rPr>
              <a:t>SMS for control system </a:t>
            </a:r>
          </a:p>
        </p:txBody>
      </p:sp>
      <p:sp>
        <p:nvSpPr>
          <p:cNvPr id="15" name="TextBox 14">
            <a:extLst>
              <a:ext uri="{FF2B5EF4-FFF2-40B4-BE49-F238E27FC236}">
                <a16:creationId xmlns:a16="http://schemas.microsoft.com/office/drawing/2014/main" id="{F5A68ABE-182A-B790-49AF-99278CCA4BEF}"/>
              </a:ext>
            </a:extLst>
          </p:cNvPr>
          <p:cNvSpPr txBox="1"/>
          <p:nvPr/>
        </p:nvSpPr>
        <p:spPr>
          <a:xfrm>
            <a:off x="7906280" y="6083160"/>
            <a:ext cx="7091680" cy="369332"/>
          </a:xfrm>
          <a:prstGeom prst="rect">
            <a:avLst/>
          </a:prstGeom>
          <a:noFill/>
        </p:spPr>
        <p:txBody>
          <a:bodyPr wrap="square">
            <a:spAutoFit/>
          </a:bodyPr>
          <a:lstStyle/>
          <a:p>
            <a:pPr algn="just"/>
            <a:r>
              <a:rPr lang="en-US" sz="1800" b="1" dirty="0">
                <a:latin typeface="Times New Roman" panose="02020603050405020304" pitchFamily="18" charset="0"/>
                <a:cs typeface="Times New Roman" panose="02020603050405020304" pitchFamily="18" charset="0"/>
              </a:rPr>
              <a:t>SMS on multiple number </a:t>
            </a:r>
          </a:p>
        </p:txBody>
      </p:sp>
      <p:pic>
        <p:nvPicPr>
          <p:cNvPr id="8" name="Picture 7">
            <a:extLst>
              <a:ext uri="{FF2B5EF4-FFF2-40B4-BE49-F238E27FC236}">
                <a16:creationId xmlns:a16="http://schemas.microsoft.com/office/drawing/2014/main" id="{4E17CC0E-9116-1E29-B574-567F815353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B3CAD291-452A-4496-0570-1FF42EBCE1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91537" y="388205"/>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243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EB6109-871D-B0C0-5AEE-1455C218B4F6}"/>
              </a:ext>
              <a:ext uri="{C183D7F6-B498-43B3-948B-1728B52AA6E4}">
                <adec:decorative xmlns:adec="http://schemas.microsoft.com/office/drawing/2017/decorative" val="1"/>
              </a:ext>
            </a:extLst>
          </p:cNvPr>
          <p:cNvSpPr/>
          <p:nvPr/>
        </p:nvSpPr>
        <p:spPr>
          <a:xfrm>
            <a:off x="0" y="0"/>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8B9FBE6-45CC-D801-A390-586506292FFB}"/>
              </a:ext>
            </a:extLst>
          </p:cNvPr>
          <p:cNvSpPr/>
          <p:nvPr/>
        </p:nvSpPr>
        <p:spPr>
          <a:xfrm>
            <a:off x="8040216" y="0"/>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6" name="Freeform: Shape 5">
            <a:extLst>
              <a:ext uri="{FF2B5EF4-FFF2-40B4-BE49-F238E27FC236}">
                <a16:creationId xmlns:a16="http://schemas.microsoft.com/office/drawing/2014/main" id="{9320B917-0D65-976E-DFF7-A6A60F20C2D5}"/>
              </a:ext>
              <a:ext uri="{C183D7F6-B498-43B3-948B-1728B52AA6E4}">
                <adec:decorative xmlns:adec="http://schemas.microsoft.com/office/drawing/2017/decorative" val="1"/>
              </a:ext>
            </a:extLst>
          </p:cNvPr>
          <p:cNvSpPr/>
          <p:nvPr/>
        </p:nvSpPr>
        <p:spPr>
          <a:xfrm rot="10800000">
            <a:off x="4007768" y="6597352"/>
            <a:ext cx="8184232" cy="260648"/>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rgbClr val="638C1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2A242-CE56-A265-9359-B074E7C2BFAF}"/>
              </a:ext>
            </a:extLst>
          </p:cNvPr>
          <p:cNvSpPr/>
          <p:nvPr/>
        </p:nvSpPr>
        <p:spPr>
          <a:xfrm>
            <a:off x="0" y="6751529"/>
            <a:ext cx="4151784" cy="116632"/>
          </a:xfrm>
          <a:prstGeom prst="rect">
            <a:avLst/>
          </a:prstGeom>
          <a:solidFill>
            <a:srgbClr val="638C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771A44A-4B54-0962-C7FA-1BE16067E5BB}"/>
              </a:ext>
            </a:extLst>
          </p:cNvPr>
          <p:cNvPicPr>
            <a:picLocks noChangeAspect="1"/>
          </p:cNvPicPr>
          <p:nvPr/>
        </p:nvPicPr>
        <p:blipFill rotWithShape="1">
          <a:blip r:embed="rId2"/>
          <a:srcRect l="5172" r="6221"/>
          <a:stretch>
            <a:fillRect/>
          </a:stretch>
        </p:blipFill>
        <p:spPr bwMode="auto">
          <a:xfrm>
            <a:off x="1291110" y="310641"/>
            <a:ext cx="4908465" cy="5938278"/>
          </a:xfrm>
          <a:prstGeom prst="rect">
            <a:avLst/>
          </a:prstGeom>
          <a:ln>
            <a:noFill/>
          </a:ln>
        </p:spPr>
      </p:pic>
      <p:pic>
        <p:nvPicPr>
          <p:cNvPr id="10" name="Picture 9">
            <a:extLst>
              <a:ext uri="{FF2B5EF4-FFF2-40B4-BE49-F238E27FC236}">
                <a16:creationId xmlns:a16="http://schemas.microsoft.com/office/drawing/2014/main" id="{2639EA50-83D3-7DEF-3032-95386833A2BE}"/>
              </a:ext>
            </a:extLst>
          </p:cNvPr>
          <p:cNvPicPr>
            <a:picLocks noChangeAspect="1"/>
          </p:cNvPicPr>
          <p:nvPr/>
        </p:nvPicPr>
        <p:blipFill>
          <a:blip r:embed="rId3"/>
          <a:stretch>
            <a:fillRect/>
          </a:stretch>
        </p:blipFill>
        <p:spPr>
          <a:xfrm>
            <a:off x="6197600" y="369725"/>
            <a:ext cx="1986632" cy="5859659"/>
          </a:xfrm>
          <a:prstGeom prst="rect">
            <a:avLst/>
          </a:prstGeom>
        </p:spPr>
      </p:pic>
      <p:pic>
        <p:nvPicPr>
          <p:cNvPr id="11" name="Picture 10">
            <a:extLst>
              <a:ext uri="{FF2B5EF4-FFF2-40B4-BE49-F238E27FC236}">
                <a16:creationId xmlns:a16="http://schemas.microsoft.com/office/drawing/2014/main" id="{78CC8600-F13E-3B34-7E12-998A5507A381}"/>
              </a:ext>
            </a:extLst>
          </p:cNvPr>
          <p:cNvPicPr>
            <a:picLocks noChangeAspect="1"/>
          </p:cNvPicPr>
          <p:nvPr/>
        </p:nvPicPr>
        <p:blipFill rotWithShape="1">
          <a:blip r:embed="rId4"/>
          <a:srcRect t="27652" r="53208"/>
          <a:stretch/>
        </p:blipFill>
        <p:spPr bwMode="auto">
          <a:xfrm>
            <a:off x="8270240" y="923150"/>
            <a:ext cx="3688080" cy="5297173"/>
          </a:xfrm>
          <a:prstGeom prst="rect">
            <a:avLst/>
          </a:prstGeom>
          <a:ln>
            <a:noFill/>
          </a:ln>
        </p:spPr>
      </p:pic>
      <p:sp>
        <p:nvSpPr>
          <p:cNvPr id="2" name="TextBox 1">
            <a:extLst>
              <a:ext uri="{FF2B5EF4-FFF2-40B4-BE49-F238E27FC236}">
                <a16:creationId xmlns:a16="http://schemas.microsoft.com/office/drawing/2014/main" id="{7D753FEB-83C7-6E3C-59BE-669036A4488D}"/>
              </a:ext>
            </a:extLst>
          </p:cNvPr>
          <p:cNvSpPr txBox="1"/>
          <p:nvPr/>
        </p:nvSpPr>
        <p:spPr>
          <a:xfrm>
            <a:off x="1887340" y="6189834"/>
            <a:ext cx="7091680" cy="36933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Visualization through </a:t>
            </a:r>
            <a:r>
              <a:rPr lang="en-US" b="1" dirty="0" err="1">
                <a:latin typeface="Times New Roman" panose="02020603050405020304" pitchFamily="18" charset="0"/>
                <a:cs typeface="Times New Roman" panose="02020603050405020304" pitchFamily="18" charset="0"/>
              </a:rPr>
              <a:t>ThingSpeak</a:t>
            </a:r>
            <a:r>
              <a:rPr lang="en-US" sz="1800" b="1" dirty="0">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A14D86C6-FE9C-C0FB-360A-5C63FCF5AFA6}"/>
              </a:ext>
            </a:extLst>
          </p:cNvPr>
          <p:cNvSpPr txBox="1"/>
          <p:nvPr/>
        </p:nvSpPr>
        <p:spPr>
          <a:xfrm>
            <a:off x="8498488" y="6189834"/>
            <a:ext cx="7091680" cy="369332"/>
          </a:xfrm>
          <a:prstGeom prst="rect">
            <a:avLst/>
          </a:prstGeom>
          <a:noFill/>
        </p:spPr>
        <p:txBody>
          <a:bodyPr wrap="square">
            <a:spAutoFit/>
          </a:bodyPr>
          <a:lstStyle/>
          <a:p>
            <a:pPr algn="just"/>
            <a:r>
              <a:rPr lang="en-US" sz="1800" b="1" dirty="0">
                <a:latin typeface="Times New Roman" panose="02020603050405020304" pitchFamily="18" charset="0"/>
                <a:cs typeface="Times New Roman" panose="02020603050405020304" pitchFamily="18" charset="0"/>
              </a:rPr>
              <a:t>Exporting data through CSV </a:t>
            </a:r>
          </a:p>
        </p:txBody>
      </p:sp>
      <p:pic>
        <p:nvPicPr>
          <p:cNvPr id="8" name="Picture 7">
            <a:extLst>
              <a:ext uri="{FF2B5EF4-FFF2-40B4-BE49-F238E27FC236}">
                <a16:creationId xmlns:a16="http://schemas.microsoft.com/office/drawing/2014/main" id="{4F1C4D84-E36D-7FBF-BE9A-1971BEEF2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13" y="353695"/>
            <a:ext cx="655015" cy="853949"/>
          </a:xfrm>
          <a:prstGeom prst="rect">
            <a:avLst/>
          </a:prstGeom>
        </p:spPr>
      </p:pic>
      <p:pic>
        <p:nvPicPr>
          <p:cNvPr id="9" name="Picture 2">
            <a:extLst>
              <a:ext uri="{FF2B5EF4-FFF2-40B4-BE49-F238E27FC236}">
                <a16:creationId xmlns:a16="http://schemas.microsoft.com/office/drawing/2014/main" id="{26CA4A03-262F-C8C2-E5FC-DC82096333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7330" y="135586"/>
            <a:ext cx="1367120" cy="76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771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TotalTime>
  <Words>647</Words>
  <Application>Microsoft Office PowerPoint</Application>
  <PresentationFormat>Widescreen</PresentationFormat>
  <Paragraphs>58</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vt:lpstr>
      <vt:lpstr>Calibri Light</vt:lpstr>
      <vt:lpstr>SHREE-ENG-0010</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 of cellular IOT for Greenhouse  Monitoring, controlling and Notification System</dc:title>
  <dc:creator>Soumya Ranjan Sahoo</dc:creator>
  <cp:lastModifiedBy>Soumya Ranjan Sahoo</cp:lastModifiedBy>
  <cp:revision>10</cp:revision>
  <dcterms:created xsi:type="dcterms:W3CDTF">2023-11-05T02:48:25Z</dcterms:created>
  <dcterms:modified xsi:type="dcterms:W3CDTF">2023-11-25T07:33:24Z</dcterms:modified>
</cp:coreProperties>
</file>